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BAB5"/>
    <a:srgbClr val="61E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36EDD-7F59-6B9C-6B0E-736D05233348}" v="567" dt="2024-12-06T03:45:56.640"/>
    <p1510:client id="{3D0D95CC-934C-3845-DC1E-212E6E3B17E5}" v="10" dt="2024-12-05T21:33:19.357"/>
    <p1510:client id="{41905055-D3BE-7993-797D-B3291037BF93}" v="77" dt="2024-12-04T15:05:58.741"/>
    <p1510:client id="{8EB8013D-9D71-C44C-5901-CB86E75AEEDF}" v="21" dt="2024-12-04T13:44:50.451"/>
    <p1510:client id="{FB147A89-6DB9-1DC7-6E4A-C60A6CAB549B}" v="62" dt="2024-12-04T15:20:27.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90" d="100"/>
          <a:sy n="90" d="100"/>
        </p:scale>
        <p:origin x="232"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25F0-D9D6-432B-8E4F-B8F51A328377}" type="datetimeFigureOut">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B592F-731D-4219-8AD9-FD076FC7A120}" type="slidenum">
              <a:t>‹#›</a:t>
            </a:fld>
            <a:endParaRPr lang="en-US"/>
          </a:p>
        </p:txBody>
      </p:sp>
    </p:spTree>
    <p:extLst>
      <p:ext uri="{BB962C8B-B14F-4D97-AF65-F5344CB8AC3E}">
        <p14:creationId xmlns:p14="http://schemas.microsoft.com/office/powerpoint/2010/main" val="974530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type of distribution does your brand primarily use?</a:t>
            </a:r>
          </a:p>
        </p:txBody>
      </p:sp>
      <p:sp>
        <p:nvSpPr>
          <p:cNvPr id="4" name="Slide Number Placeholder 3"/>
          <p:cNvSpPr>
            <a:spLocks noGrp="1"/>
          </p:cNvSpPr>
          <p:nvPr>
            <p:ph type="sldNum" sz="quarter" idx="5"/>
          </p:nvPr>
        </p:nvSpPr>
        <p:spPr/>
        <p:txBody>
          <a:bodyPr/>
          <a:lstStyle/>
          <a:p>
            <a:fld id="{DD8B592F-731D-4219-8AD9-FD076FC7A120}" type="slidenum">
              <a:t>11</a:t>
            </a:fld>
            <a:endParaRPr lang="en-US"/>
          </a:p>
        </p:txBody>
      </p:sp>
    </p:spTree>
    <p:extLst>
      <p:ext uri="{BB962C8B-B14F-4D97-AF65-F5344CB8AC3E}">
        <p14:creationId xmlns:p14="http://schemas.microsoft.com/office/powerpoint/2010/main" val="350888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Retail Stores:</a:t>
            </a:r>
            <a:r>
              <a:rPr lang="en-US"/>
              <a:t> Tiffany &amp; Co. maintains a network of high-end stores across the globe, each acting as a touchpoint for personalized customer experiences and brand storytelling.</a:t>
            </a:r>
          </a:p>
          <a:p>
            <a:r>
              <a:rPr lang="en-US">
                <a:ea typeface="Calibri"/>
                <a:cs typeface="Calibri"/>
              </a:rPr>
              <a:t>WEBSITE: The</a:t>
            </a:r>
            <a:r>
              <a:rPr lang="en-US"/>
              <a:t> company's website serves as the central hub for product information, brand stories, and online shopping</a:t>
            </a:r>
          </a:p>
          <a:p>
            <a:r>
              <a:rPr lang="en-US" b="1"/>
              <a:t>Print Advertising:</a:t>
            </a:r>
            <a:r>
              <a:rPr lang="en-US"/>
              <a:t> The brand utilizes print media, such as magazines and newspapers, to showcase its products and campaigns in a visually stunning way.   </a:t>
            </a:r>
            <a:endParaRPr lang="en-US">
              <a:ea typeface="Calibri"/>
              <a:cs typeface="Calibri"/>
            </a:endParaRPr>
          </a:p>
          <a:p>
            <a:r>
              <a:rPr lang="en-US" b="1"/>
              <a:t>Social Media:</a:t>
            </a:r>
            <a:r>
              <a:rPr lang="en-US"/>
              <a:t> Tiffany &amp; Co. is active on various social media platforms, including Instagram, Facebook, and Twitter, to connect with a younger audience and share behind-the-scenes content.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D8B592F-731D-4219-8AD9-FD076FC7A120}" type="slidenum">
              <a:t>12</a:t>
            </a:fld>
            <a:endParaRPr lang="en-US"/>
          </a:p>
        </p:txBody>
      </p:sp>
    </p:spTree>
    <p:extLst>
      <p:ext uri="{BB962C8B-B14F-4D97-AF65-F5344CB8AC3E}">
        <p14:creationId xmlns:p14="http://schemas.microsoft.com/office/powerpoint/2010/main" val="47907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Association with Elegance and Prestige:</a:t>
            </a:r>
            <a:r>
              <a:rPr lang="en-US"/>
              <a:t> Tennis, particularly the US Open, is associated with elegance, athleticism, and a certain level of luxury. By aligning with this event, Tiffany &amp; Co. reinforces its own brand identity as a symbol of luxury and sophistication.   </a:t>
            </a:r>
          </a:p>
          <a:p>
            <a:pPr marL="171450" indent="-171450">
              <a:buFont typeface="Arial"/>
              <a:buChar char="•"/>
            </a:pPr>
            <a:r>
              <a:rPr lang="en-US" b="1"/>
              <a:t>Exposure to a Global Audience:</a:t>
            </a:r>
            <a:r>
              <a:rPr lang="en-US"/>
              <a:t> The US Open is a globally televised event, reaching millions of viewers. This significant exposure helps to increase brand awareness and reach a diverse audience, including potential high-net-worth individuals.   </a:t>
            </a:r>
            <a:endParaRPr lang="en-US">
              <a:ea typeface="Calibri"/>
              <a:cs typeface="Calibri"/>
            </a:endParaRPr>
          </a:p>
          <a:p>
            <a:pPr marL="171450" indent="-171450">
              <a:buFont typeface="Arial"/>
              <a:buChar char="•"/>
            </a:pPr>
            <a:r>
              <a:rPr lang="en-US" b="1"/>
              <a:t>Unique Marketing Opportunities:</a:t>
            </a:r>
            <a:r>
              <a:rPr lang="en-US"/>
              <a:t> The partnership allows Tiffany &amp; Co. to create unique marketing campaigns and experiences, such as limited-edition jewelry collections inspired by the tournament or exclusive pop-up shops at the event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D8B592F-731D-4219-8AD9-FD076FC7A120}" type="slidenum">
              <a:rPr lang="en-US"/>
              <a:t>13</a:t>
            </a:fld>
            <a:endParaRPr lang="en-US"/>
          </a:p>
        </p:txBody>
      </p:sp>
    </p:spTree>
    <p:extLst>
      <p:ext uri="{BB962C8B-B14F-4D97-AF65-F5344CB8AC3E}">
        <p14:creationId xmlns:p14="http://schemas.microsoft.com/office/powerpoint/2010/main" val="31889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an UNPAID influencer who is talking about your brand, what are they saying</a:t>
            </a:r>
          </a:p>
        </p:txBody>
      </p:sp>
      <p:sp>
        <p:nvSpPr>
          <p:cNvPr id="4" name="Slide Number Placeholder 3"/>
          <p:cNvSpPr>
            <a:spLocks noGrp="1"/>
          </p:cNvSpPr>
          <p:nvPr>
            <p:ph type="sldNum" sz="quarter" idx="5"/>
          </p:nvPr>
        </p:nvSpPr>
        <p:spPr/>
        <p:txBody>
          <a:bodyPr/>
          <a:lstStyle/>
          <a:p>
            <a:fld id="{DD8B592F-731D-4219-8AD9-FD076FC7A120}" type="slidenum">
              <a:rPr lang="en-US"/>
              <a:t>14</a:t>
            </a:fld>
            <a:endParaRPr lang="en-US"/>
          </a:p>
        </p:txBody>
      </p:sp>
    </p:spTree>
    <p:extLst>
      <p:ext uri="{BB962C8B-B14F-4D97-AF65-F5344CB8AC3E}">
        <p14:creationId xmlns:p14="http://schemas.microsoft.com/office/powerpoint/2010/main" val="119788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instagram.com/innovations_mastery/reel/DCX5_oyNUK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Legacy of Tiffany &amp; Co : A Look into the Iconic Luxury Retailer">
            <a:extLst>
              <a:ext uri="{FF2B5EF4-FFF2-40B4-BE49-F238E27FC236}">
                <a16:creationId xmlns:a16="http://schemas.microsoft.com/office/drawing/2014/main" id="{DC58BA63-A595-6936-ADAC-C8DCC9FFD16B}"/>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2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27048" y="4599432"/>
            <a:ext cx="9144000" cy="1536192"/>
          </a:xfrm>
        </p:spPr>
        <p:txBody>
          <a:bodyPr vert="horz" lIns="91440" tIns="45720" rIns="91440" bIns="45720" rtlCol="0">
            <a:normAutofit/>
          </a:bodyPr>
          <a:lstStyle/>
          <a:p>
            <a:r>
              <a:rPr lang="en-US">
                <a:solidFill>
                  <a:schemeClr val="bg1"/>
                </a:solidFill>
              </a:rPr>
              <a:t>By: Olivia Haines, Liliana Shutt, Ruby Calabrese</a:t>
            </a:r>
          </a:p>
        </p:txBody>
      </p:sp>
      <p:sp>
        <p:nvSpPr>
          <p:cNvPr id="103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4C3EF9-9705-49CD-DCE1-6A5DEDB60B3C}"/>
              </a:ext>
            </a:extLst>
          </p:cNvPr>
          <p:cNvSpPr>
            <a:spLocks noGrp="1"/>
          </p:cNvSpPr>
          <p:nvPr>
            <p:ph type="title"/>
          </p:nvPr>
        </p:nvSpPr>
        <p:spPr>
          <a:xfrm>
            <a:off x="1137034" y="609597"/>
            <a:ext cx="9392421" cy="1330841"/>
          </a:xfrm>
        </p:spPr>
        <p:txBody>
          <a:bodyPr>
            <a:normAutofit/>
          </a:bodyPr>
          <a:lstStyle/>
          <a:p>
            <a:r>
              <a:rPr lang="en-US"/>
              <a:t>Pricing </a:t>
            </a:r>
          </a:p>
        </p:txBody>
      </p:sp>
      <p:sp>
        <p:nvSpPr>
          <p:cNvPr id="3" name="Content Placeholder 2">
            <a:extLst>
              <a:ext uri="{FF2B5EF4-FFF2-40B4-BE49-F238E27FC236}">
                <a16:creationId xmlns:a16="http://schemas.microsoft.com/office/drawing/2014/main" id="{DA5AE3FD-7E6F-203A-329E-7A17E449F99F}"/>
              </a:ext>
            </a:extLst>
          </p:cNvPr>
          <p:cNvSpPr>
            <a:spLocks noGrp="1"/>
          </p:cNvSpPr>
          <p:nvPr>
            <p:ph idx="1"/>
          </p:nvPr>
        </p:nvSpPr>
        <p:spPr>
          <a:xfrm>
            <a:off x="1137034" y="2198362"/>
            <a:ext cx="4958966" cy="3917773"/>
          </a:xfrm>
        </p:spPr>
        <p:txBody>
          <a:bodyPr vert="horz" lIns="91440" tIns="45720" rIns="91440" bIns="45720" rtlCol="0" anchor="t">
            <a:normAutofit lnSpcReduction="10000"/>
          </a:bodyPr>
          <a:lstStyle/>
          <a:p>
            <a:r>
              <a:rPr lang="en-US" sz="2000"/>
              <a:t>PRODUCT: Return to Tiffany Mini Double Heart Tag in Silver with Small Diamond</a:t>
            </a:r>
          </a:p>
          <a:p>
            <a:r>
              <a:rPr lang="en-US" sz="2000"/>
              <a:t>Debuted in 1969; similar-sized silver pendants with intricate designs were priced between $1-$5 (equivalent to $30-$150 today)</a:t>
            </a:r>
          </a:p>
          <a:p>
            <a:r>
              <a:rPr lang="en-US" sz="2000"/>
              <a:t>Price Now: $625</a:t>
            </a:r>
          </a:p>
          <a:p>
            <a:r>
              <a:rPr lang="en-US" sz="2000"/>
              <a:t>Change in Price Over Time:</a:t>
            </a:r>
          </a:p>
          <a:p>
            <a:pPr lvl="1">
              <a:buFont typeface="Courier New" panose="020B0604020202020204" pitchFamily="34" charset="0"/>
              <a:buChar char="o"/>
            </a:pPr>
            <a:r>
              <a:rPr lang="en-US" sz="1600"/>
              <a:t>2000s: $150-$200</a:t>
            </a:r>
          </a:p>
          <a:p>
            <a:pPr lvl="1">
              <a:buFont typeface="Courier New" panose="020B0604020202020204" pitchFamily="34" charset="0"/>
              <a:buChar char="o"/>
            </a:pPr>
            <a:r>
              <a:rPr lang="en-US" sz="1600"/>
              <a:t>2010s: $250-$350</a:t>
            </a:r>
          </a:p>
          <a:p>
            <a:pPr lvl="1">
              <a:buFont typeface="Courier New" panose="020B0604020202020204" pitchFamily="34" charset="0"/>
              <a:buChar char="o"/>
            </a:pPr>
            <a:r>
              <a:rPr lang="en-US" sz="1600"/>
              <a:t>2020s: $625</a:t>
            </a:r>
          </a:p>
          <a:p>
            <a:r>
              <a:rPr lang="en-US" sz="2000"/>
              <a:t>Slight increases by year to maintain exclusivity of their signature product. </a:t>
            </a:r>
          </a:p>
        </p:txBody>
      </p:sp>
      <p:pic>
        <p:nvPicPr>
          <p:cNvPr id="4" name="Picture 3" descr="Return to Tiffany® Heart Pendant in Silver, Tiffany Blue® with a Diamond, Mini">
            <a:extLst>
              <a:ext uri="{FF2B5EF4-FFF2-40B4-BE49-F238E27FC236}">
                <a16:creationId xmlns:a16="http://schemas.microsoft.com/office/drawing/2014/main" id="{4885ECEB-E44C-CDDF-649B-7BC8A932CB20}"/>
              </a:ext>
            </a:extLst>
          </p:cNvPr>
          <p:cNvPicPr>
            <a:picLocks noChangeAspect="1"/>
          </p:cNvPicPr>
          <p:nvPr/>
        </p:nvPicPr>
        <p:blipFill>
          <a:blip r:embed="rId2"/>
          <a:srcRect l="28875" t="23419" r="26749" b="5788"/>
          <a:stretch/>
        </p:blipFill>
        <p:spPr>
          <a:xfrm>
            <a:off x="8388707" y="1034670"/>
            <a:ext cx="3378634" cy="536189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2846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12042E-2732-0D47-D956-B73E9BF4A267}"/>
              </a:ext>
            </a:extLst>
          </p:cNvPr>
          <p:cNvSpPr>
            <a:spLocks noGrp="1"/>
          </p:cNvSpPr>
          <p:nvPr>
            <p:ph type="title"/>
          </p:nvPr>
        </p:nvSpPr>
        <p:spPr>
          <a:xfrm>
            <a:off x="1137034" y="609597"/>
            <a:ext cx="9392421" cy="1330841"/>
          </a:xfrm>
        </p:spPr>
        <p:txBody>
          <a:bodyPr>
            <a:normAutofit/>
          </a:bodyPr>
          <a:lstStyle/>
          <a:p>
            <a:r>
              <a:rPr lang="en-US"/>
              <a:t>Distribution</a:t>
            </a:r>
          </a:p>
        </p:txBody>
      </p:sp>
      <p:sp>
        <p:nvSpPr>
          <p:cNvPr id="3" name="Content Placeholder 2">
            <a:extLst>
              <a:ext uri="{FF2B5EF4-FFF2-40B4-BE49-F238E27FC236}">
                <a16:creationId xmlns:a16="http://schemas.microsoft.com/office/drawing/2014/main" id="{00D43A10-C7A4-33AE-8622-37733DAA5C54}"/>
              </a:ext>
            </a:extLst>
          </p:cNvPr>
          <p:cNvSpPr>
            <a:spLocks noGrp="1"/>
          </p:cNvSpPr>
          <p:nvPr>
            <p:ph idx="1"/>
          </p:nvPr>
        </p:nvSpPr>
        <p:spPr>
          <a:xfrm>
            <a:off x="1137034" y="2198362"/>
            <a:ext cx="4958966" cy="3917773"/>
          </a:xfrm>
        </p:spPr>
        <p:txBody>
          <a:bodyPr vert="horz" lIns="91440" tIns="45720" rIns="91440" bIns="45720" rtlCol="0">
            <a:normAutofit/>
          </a:bodyPr>
          <a:lstStyle/>
          <a:p>
            <a:pPr>
              <a:buFont typeface="Calibri" panose="020B0604020202020204" pitchFamily="34" charset="0"/>
              <a:buChar char="-"/>
            </a:pPr>
            <a:r>
              <a:rPr lang="en-US" sz="1700"/>
              <a:t>Strategy: </a:t>
            </a:r>
          </a:p>
          <a:p>
            <a:pPr>
              <a:buFont typeface="Calibri" panose="020B0604020202020204" pitchFamily="34" charset="0"/>
              <a:buChar char="-"/>
            </a:pPr>
            <a:r>
              <a:rPr lang="en-US" sz="1700"/>
              <a:t>Selective distribution strategy</a:t>
            </a:r>
          </a:p>
          <a:p>
            <a:pPr>
              <a:buFont typeface="Calibri" panose="020B0604020202020204" pitchFamily="34" charset="0"/>
              <a:buChar char="-"/>
            </a:pPr>
            <a:r>
              <a:rPr lang="en-US" sz="1700"/>
              <a:t>Distribute their products through a carefully curated network of authorized retailers and exclusive stores </a:t>
            </a:r>
          </a:p>
          <a:p>
            <a:pPr marL="0" indent="0">
              <a:buNone/>
            </a:pPr>
            <a:r>
              <a:rPr lang="en-US" sz="1700"/>
              <a:t>Examples: </a:t>
            </a:r>
          </a:p>
          <a:p>
            <a:pPr marL="0" indent="0">
              <a:buNone/>
            </a:pPr>
            <a:r>
              <a:rPr lang="en-US" sz="1700"/>
              <a:t>Using flagship stores, Tiffany operates its own retail outlets, including high-end flagship stores in major cities like NYC, Paris, London, and more. </a:t>
            </a:r>
          </a:p>
          <a:p>
            <a:pPr marL="0" indent="0">
              <a:buNone/>
            </a:pPr>
            <a:r>
              <a:rPr lang="en-US" sz="1700"/>
              <a:t>These stores are a part of the brands strategy to maintain exclusivity and direct connection with customers. </a:t>
            </a:r>
          </a:p>
        </p:txBody>
      </p:sp>
      <p:pic>
        <p:nvPicPr>
          <p:cNvPr id="4" name="Picture 3" descr="A collage of a building&#10;&#10;Description automatically generated">
            <a:extLst>
              <a:ext uri="{FF2B5EF4-FFF2-40B4-BE49-F238E27FC236}">
                <a16:creationId xmlns:a16="http://schemas.microsoft.com/office/drawing/2014/main" id="{DFB27A2C-058F-740E-1107-B81F12C27212}"/>
              </a:ext>
            </a:extLst>
          </p:cNvPr>
          <p:cNvPicPr>
            <a:picLocks noChangeAspect="1"/>
          </p:cNvPicPr>
          <p:nvPr/>
        </p:nvPicPr>
        <p:blipFill>
          <a:blip r:embed="rId3"/>
          <a:stretch>
            <a:fillRect/>
          </a:stretch>
        </p:blipFill>
        <p:spPr>
          <a:xfrm>
            <a:off x="6719367" y="2428795"/>
            <a:ext cx="4788505" cy="3268153"/>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8336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4241B0-53D0-3F36-BD1E-0604B5916078}"/>
              </a:ext>
            </a:extLst>
          </p:cNvPr>
          <p:cNvSpPr>
            <a:spLocks noGrp="1"/>
          </p:cNvSpPr>
          <p:nvPr>
            <p:ph type="title"/>
          </p:nvPr>
        </p:nvSpPr>
        <p:spPr>
          <a:xfrm>
            <a:off x="838200" y="609600"/>
            <a:ext cx="3739341" cy="1330839"/>
          </a:xfrm>
        </p:spPr>
        <p:txBody>
          <a:bodyPr>
            <a:normAutofit/>
          </a:bodyPr>
          <a:lstStyle/>
          <a:p>
            <a:r>
              <a:rPr lang="en-US" sz="3700"/>
              <a:t>Communication</a:t>
            </a:r>
          </a:p>
        </p:txBody>
      </p:sp>
      <p:sp>
        <p:nvSpPr>
          <p:cNvPr id="3" name="Content Placeholder 2">
            <a:extLst>
              <a:ext uri="{FF2B5EF4-FFF2-40B4-BE49-F238E27FC236}">
                <a16:creationId xmlns:a16="http://schemas.microsoft.com/office/drawing/2014/main" id="{B922145C-1243-B52A-2627-343435EB8793}"/>
              </a:ext>
            </a:extLst>
          </p:cNvPr>
          <p:cNvSpPr>
            <a:spLocks noGrp="1"/>
          </p:cNvSpPr>
          <p:nvPr>
            <p:ph idx="1"/>
          </p:nvPr>
        </p:nvSpPr>
        <p:spPr>
          <a:xfrm>
            <a:off x="862366" y="2194102"/>
            <a:ext cx="3427001" cy="3908586"/>
          </a:xfrm>
        </p:spPr>
        <p:txBody>
          <a:bodyPr vert="horz" lIns="91440" tIns="45720" rIns="91440" bIns="45720" rtlCol="0" anchor="t">
            <a:normAutofit/>
          </a:bodyPr>
          <a:lstStyle/>
          <a:p>
            <a:pPr>
              <a:buFont typeface="Calibri" panose="020B0604020202020204" pitchFamily="34" charset="0"/>
              <a:buChar char="-"/>
            </a:pPr>
            <a:endParaRPr lang="en-US" sz="1600"/>
          </a:p>
          <a:p>
            <a:pPr>
              <a:buFont typeface="Calibri" panose="020B0604020202020204" pitchFamily="34" charset="0"/>
              <a:buChar char="-"/>
            </a:pPr>
            <a:r>
              <a:rPr lang="en-US" sz="1600"/>
              <a:t>Tiffany &amp; Co communications topology is a combination of traditional and digital channels. </a:t>
            </a:r>
          </a:p>
          <a:p>
            <a:pPr marL="0" indent="0">
              <a:buNone/>
            </a:pPr>
            <a:r>
              <a:rPr lang="en-US" sz="1600"/>
              <a:t>TRADITIONAL: </a:t>
            </a:r>
          </a:p>
          <a:p>
            <a:pPr>
              <a:buFont typeface="Calibri" panose="020B0604020202020204" pitchFamily="34" charset="0"/>
              <a:buChar char="-"/>
            </a:pPr>
            <a:r>
              <a:rPr lang="en-US" sz="1600"/>
              <a:t>Retail stores </a:t>
            </a:r>
          </a:p>
          <a:p>
            <a:pPr>
              <a:buFont typeface="Calibri" panose="020B0604020202020204" pitchFamily="34" charset="0"/>
              <a:buChar char="-"/>
            </a:pPr>
            <a:r>
              <a:rPr lang="en-US" sz="1600"/>
              <a:t>Print Advertising </a:t>
            </a:r>
          </a:p>
          <a:p>
            <a:pPr marL="0" indent="0">
              <a:buNone/>
            </a:pPr>
            <a:r>
              <a:rPr lang="en-US" sz="1600"/>
              <a:t>DIGITAL </a:t>
            </a:r>
            <a:endParaRPr lang="en-US"/>
          </a:p>
          <a:p>
            <a:pPr>
              <a:buFont typeface="Calibri" panose="020B0604020202020204" pitchFamily="34" charset="0"/>
              <a:buChar char="-"/>
            </a:pPr>
            <a:r>
              <a:rPr lang="en-US" sz="1600"/>
              <a:t>Website                                             Social Media                                 </a:t>
            </a:r>
          </a:p>
        </p:txBody>
      </p:sp>
      <p:pic>
        <p:nvPicPr>
          <p:cNvPr id="4" name="Picture 3" descr="A person in a black dress&#10;&#10;Description automatically generated">
            <a:extLst>
              <a:ext uri="{FF2B5EF4-FFF2-40B4-BE49-F238E27FC236}">
                <a16:creationId xmlns:a16="http://schemas.microsoft.com/office/drawing/2014/main" id="{645C37D1-BB06-9E52-6C81-32A6F630702E}"/>
              </a:ext>
            </a:extLst>
          </p:cNvPr>
          <p:cNvPicPr>
            <a:picLocks noChangeAspect="1"/>
          </p:cNvPicPr>
          <p:nvPr/>
        </p:nvPicPr>
        <p:blipFill>
          <a:blip r:embed="rId3"/>
          <a:stretch>
            <a:fillRect/>
          </a:stretch>
        </p:blipFill>
        <p:spPr>
          <a:xfrm>
            <a:off x="5445457" y="1717431"/>
            <a:ext cx="6155141" cy="3446878"/>
          </a:xfrm>
          <a:prstGeom prst="rect">
            <a:avLst/>
          </a:prstGeom>
        </p:spPr>
      </p:pic>
    </p:spTree>
    <p:extLst>
      <p:ext uri="{BB962C8B-B14F-4D97-AF65-F5344CB8AC3E}">
        <p14:creationId xmlns:p14="http://schemas.microsoft.com/office/powerpoint/2010/main" val="1975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B65477-E53C-93A4-5399-EA0D5DA1AA26}"/>
              </a:ext>
            </a:extLst>
          </p:cNvPr>
          <p:cNvSpPr>
            <a:spLocks noGrp="1"/>
          </p:cNvSpPr>
          <p:nvPr>
            <p:ph type="title"/>
          </p:nvPr>
        </p:nvSpPr>
        <p:spPr>
          <a:xfrm>
            <a:off x="838200" y="609600"/>
            <a:ext cx="3739341" cy="1330839"/>
          </a:xfrm>
        </p:spPr>
        <p:txBody>
          <a:bodyPr>
            <a:normAutofit/>
          </a:bodyPr>
          <a:lstStyle/>
          <a:p>
            <a:r>
              <a:rPr lang="en-US"/>
              <a:t>Brand Sponsors</a:t>
            </a:r>
          </a:p>
        </p:txBody>
      </p:sp>
      <p:sp>
        <p:nvSpPr>
          <p:cNvPr id="3" name="Content Placeholder 2">
            <a:extLst>
              <a:ext uri="{FF2B5EF4-FFF2-40B4-BE49-F238E27FC236}">
                <a16:creationId xmlns:a16="http://schemas.microsoft.com/office/drawing/2014/main" id="{4F7BCB38-B2C6-91D9-5FF4-14A081AA1C41}"/>
              </a:ext>
            </a:extLst>
          </p:cNvPr>
          <p:cNvSpPr>
            <a:spLocks noGrp="1"/>
          </p:cNvSpPr>
          <p:nvPr>
            <p:ph idx="1"/>
          </p:nvPr>
        </p:nvSpPr>
        <p:spPr>
          <a:xfrm>
            <a:off x="862366" y="2194102"/>
            <a:ext cx="3427001" cy="3908586"/>
          </a:xfrm>
        </p:spPr>
        <p:txBody>
          <a:bodyPr vert="horz" lIns="91440" tIns="45720" rIns="91440" bIns="45720" rtlCol="0" anchor="t">
            <a:normAutofit/>
          </a:bodyPr>
          <a:lstStyle/>
          <a:p>
            <a:pPr marL="0" indent="0">
              <a:buNone/>
            </a:pPr>
            <a:r>
              <a:rPr lang="en-US" sz="2000"/>
              <a:t>Tiffany &amp; Co and the US Open </a:t>
            </a:r>
          </a:p>
          <a:p>
            <a:pPr>
              <a:buAutoNum type="arabicParenR"/>
            </a:pPr>
            <a:r>
              <a:rPr lang="en-US" sz="2000"/>
              <a:t>Association with Elegance and prestige  </a:t>
            </a:r>
          </a:p>
          <a:p>
            <a:pPr>
              <a:buAutoNum type="arabicParenR"/>
            </a:pPr>
            <a:r>
              <a:rPr lang="en-US" sz="2000"/>
              <a:t>Exposure to a global Audience </a:t>
            </a:r>
          </a:p>
          <a:p>
            <a:pPr>
              <a:buAutoNum type="arabicParenR"/>
            </a:pPr>
            <a:r>
              <a:rPr lang="en-US" sz="2000"/>
              <a:t>Unique Marketing Opportunities </a:t>
            </a:r>
          </a:p>
        </p:txBody>
      </p:sp>
      <p:pic>
        <p:nvPicPr>
          <p:cNvPr id="4" name="Picture 3" descr="A tennis court with blue balls&#10;&#10;Description automatically generated">
            <a:extLst>
              <a:ext uri="{FF2B5EF4-FFF2-40B4-BE49-F238E27FC236}">
                <a16:creationId xmlns:a16="http://schemas.microsoft.com/office/drawing/2014/main" id="{4BA91722-F1FB-BCD0-BFE7-E8C1B96D3409}"/>
              </a:ext>
            </a:extLst>
          </p:cNvPr>
          <p:cNvPicPr>
            <a:picLocks noChangeAspect="1"/>
          </p:cNvPicPr>
          <p:nvPr/>
        </p:nvPicPr>
        <p:blipFill>
          <a:blip r:embed="rId3"/>
          <a:stretch>
            <a:fillRect/>
          </a:stretch>
        </p:blipFill>
        <p:spPr>
          <a:xfrm>
            <a:off x="5445457" y="1509695"/>
            <a:ext cx="6155141" cy="3862350"/>
          </a:xfrm>
          <a:prstGeom prst="rect">
            <a:avLst/>
          </a:prstGeom>
        </p:spPr>
      </p:pic>
    </p:spTree>
    <p:extLst>
      <p:ext uri="{BB962C8B-B14F-4D97-AF65-F5344CB8AC3E}">
        <p14:creationId xmlns:p14="http://schemas.microsoft.com/office/powerpoint/2010/main" val="171676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BC62AB-FD06-403B-0B3F-03083B72E673}"/>
              </a:ext>
            </a:extLst>
          </p:cNvPr>
          <p:cNvSpPr>
            <a:spLocks noGrp="1"/>
          </p:cNvSpPr>
          <p:nvPr>
            <p:ph type="title"/>
          </p:nvPr>
        </p:nvSpPr>
        <p:spPr>
          <a:xfrm>
            <a:off x="535387" y="2248263"/>
            <a:ext cx="3768917" cy="1606163"/>
          </a:xfrm>
        </p:spPr>
        <p:txBody>
          <a:bodyPr vert="horz" lIns="91440" tIns="45720" rIns="91440" bIns="45720" rtlCol="0" anchor="b">
            <a:normAutofit/>
          </a:bodyPr>
          <a:lstStyle/>
          <a:p>
            <a:r>
              <a:rPr lang="en-US" kern="1200">
                <a:solidFill>
                  <a:schemeClr val="tx1"/>
                </a:solidFill>
                <a:latin typeface="+mj-lt"/>
                <a:ea typeface="+mj-ea"/>
                <a:cs typeface="+mj-cs"/>
              </a:rPr>
              <a:t>Influencer</a:t>
            </a:r>
          </a:p>
        </p:txBody>
      </p:sp>
      <p:sp>
        <p:nvSpPr>
          <p:cNvPr id="3" name="Content Placeholder 2">
            <a:extLst>
              <a:ext uri="{FF2B5EF4-FFF2-40B4-BE49-F238E27FC236}">
                <a16:creationId xmlns:a16="http://schemas.microsoft.com/office/drawing/2014/main" id="{8D92E68D-19AD-13EE-59B9-913CEE09BB45}"/>
              </a:ext>
            </a:extLst>
          </p:cNvPr>
          <p:cNvSpPr>
            <a:spLocks noGrp="1"/>
          </p:cNvSpPr>
          <p:nvPr>
            <p:ph idx="1"/>
          </p:nvPr>
        </p:nvSpPr>
        <p:spPr>
          <a:xfrm>
            <a:off x="535387" y="3915808"/>
            <a:ext cx="3665550" cy="775494"/>
          </a:xfrm>
        </p:spPr>
        <p:txBody>
          <a:bodyPr vert="horz" lIns="91440" tIns="45720" rIns="91440" bIns="45720" rtlCol="0">
            <a:normAutofit/>
          </a:bodyPr>
          <a:lstStyle/>
          <a:p>
            <a:pPr marL="0" indent="0">
              <a:buNone/>
            </a:pPr>
            <a:r>
              <a:rPr lang="en-US" sz="1500" kern="1200">
                <a:solidFill>
                  <a:schemeClr val="tx1"/>
                </a:solidFill>
                <a:latin typeface="+mn-lt"/>
                <a:ea typeface="+mn-ea"/>
                <a:cs typeface="+mn-cs"/>
              </a:rPr>
              <a:t>On Instagram, Vanessa Hong posts frequently regarding the Tiffany Knot Collection and Hardwear. </a:t>
            </a:r>
          </a:p>
        </p:txBody>
      </p:sp>
      <p:pic>
        <p:nvPicPr>
          <p:cNvPr id="4" name="Picture 3" descr="A close up of a bracelet&#10;&#10;Description automatically generated">
            <a:extLst>
              <a:ext uri="{FF2B5EF4-FFF2-40B4-BE49-F238E27FC236}">
                <a16:creationId xmlns:a16="http://schemas.microsoft.com/office/drawing/2014/main" id="{D1C77DD8-B679-6E80-6388-112061ADBDE4}"/>
              </a:ext>
            </a:extLst>
          </p:cNvPr>
          <p:cNvPicPr>
            <a:picLocks noChangeAspect="1"/>
          </p:cNvPicPr>
          <p:nvPr/>
        </p:nvPicPr>
        <p:blipFill>
          <a:blip r:embed="rId3"/>
          <a:stretch>
            <a:fillRect/>
          </a:stretch>
        </p:blipFill>
        <p:spPr>
          <a:xfrm>
            <a:off x="8079359" y="643467"/>
            <a:ext cx="2576618" cy="5571066"/>
          </a:xfrm>
          <a:prstGeom prst="rect">
            <a:avLst/>
          </a:prstGeom>
        </p:spPr>
      </p:pic>
    </p:spTree>
    <p:extLst>
      <p:ext uri="{BB962C8B-B14F-4D97-AF65-F5344CB8AC3E}">
        <p14:creationId xmlns:p14="http://schemas.microsoft.com/office/powerpoint/2010/main" val="1275969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2265BCE-F789-63EF-AF98-08E4A3F0CFCC}"/>
              </a:ext>
            </a:extLst>
          </p:cNvPr>
          <p:cNvSpPr>
            <a:spLocks noGrp="1"/>
          </p:cNvSpPr>
          <p:nvPr>
            <p:ph type="title"/>
          </p:nvPr>
        </p:nvSpPr>
        <p:spPr>
          <a:xfrm>
            <a:off x="838200" y="713312"/>
            <a:ext cx="4038600" cy="5431376"/>
          </a:xfrm>
        </p:spPr>
        <p:txBody>
          <a:bodyPr>
            <a:normAutofit/>
          </a:bodyPr>
          <a:lstStyle/>
          <a:p>
            <a:r>
              <a:rPr lang="en-US"/>
              <a:t>Conclusion- </a:t>
            </a:r>
          </a:p>
        </p:txBody>
      </p:sp>
      <p:sp>
        <p:nvSpPr>
          <p:cNvPr id="3" name="Content Placeholder 2">
            <a:extLst>
              <a:ext uri="{FF2B5EF4-FFF2-40B4-BE49-F238E27FC236}">
                <a16:creationId xmlns:a16="http://schemas.microsoft.com/office/drawing/2014/main" id="{D0BE6E37-847C-5ABA-6D5E-DC01E197285A}"/>
              </a:ext>
            </a:extLst>
          </p:cNvPr>
          <p:cNvSpPr>
            <a:spLocks noGrp="1"/>
          </p:cNvSpPr>
          <p:nvPr>
            <p:ph idx="1"/>
          </p:nvPr>
        </p:nvSpPr>
        <p:spPr>
          <a:xfrm>
            <a:off x="6095999" y="713313"/>
            <a:ext cx="5257801" cy="5431376"/>
          </a:xfrm>
        </p:spPr>
        <p:txBody>
          <a:bodyPr vert="horz" lIns="91440" tIns="45720" rIns="91440" bIns="45720" rtlCol="0" anchor="ctr">
            <a:normAutofit/>
          </a:bodyPr>
          <a:lstStyle/>
          <a:p>
            <a:r>
              <a:rPr lang="en-US" sz="2000">
                <a:ea typeface="+mn-lt"/>
                <a:cs typeface="+mn-lt"/>
              </a:rPr>
              <a:t>Tiffany &amp; Co.'s enduring success can be attributed to its strong brand identity, exceptional craftsmanship, and strategic marketing efforts. By understanding its target audience, leveraging digital platforms, and embracing sustainability, the brand is well-positioned to maintain its leadership in the luxury jewelry market.</a:t>
            </a:r>
            <a:endParaRPr lang="en-US" sz="2000"/>
          </a:p>
        </p:txBody>
      </p:sp>
    </p:spTree>
    <p:extLst>
      <p:ext uri="{BB962C8B-B14F-4D97-AF65-F5344CB8AC3E}">
        <p14:creationId xmlns:p14="http://schemas.microsoft.com/office/powerpoint/2010/main" val="3875915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iffany Blue Stock Illustrations – 987 Tiffany Blue Stock Illustrations,  Vectors &amp; Clipart - Dreamstime">
            <a:extLst>
              <a:ext uri="{FF2B5EF4-FFF2-40B4-BE49-F238E27FC236}">
                <a16:creationId xmlns:a16="http://schemas.microsoft.com/office/drawing/2014/main" id="{BD39D3AD-0486-DCD9-0181-1DEFBA350254}"/>
              </a:ext>
            </a:extLst>
          </p:cNvPr>
          <p:cNvPicPr>
            <a:picLocks noChangeAspect="1"/>
          </p:cNvPicPr>
          <p:nvPr/>
        </p:nvPicPr>
        <p:blipFill>
          <a:blip r:embed="rId2"/>
          <a:srcRect r="1111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86420-29DB-258F-E7C9-3CA2800A1661}"/>
              </a:ext>
            </a:extLst>
          </p:cNvPr>
          <p:cNvSpPr>
            <a:spLocks noGrp="1"/>
          </p:cNvSpPr>
          <p:nvPr>
            <p:ph type="title"/>
          </p:nvPr>
        </p:nvSpPr>
        <p:spPr>
          <a:xfrm>
            <a:off x="2276475" y="2247900"/>
            <a:ext cx="7581900" cy="2514600"/>
          </a:xfrm>
        </p:spPr>
        <p:txBody>
          <a:bodyPr vert="horz" lIns="91440" tIns="45720" rIns="91440" bIns="45720" rtlCol="0">
            <a:normAutofit/>
          </a:bodyPr>
          <a:lstStyle/>
          <a:p>
            <a:pPr algn="ctr"/>
            <a:r>
              <a:rPr lang="en-US" sz="6600">
                <a:solidFill>
                  <a:schemeClr val="tx1">
                    <a:lumMod val="75000"/>
                    <a:lumOff val="25000"/>
                  </a:schemeClr>
                </a:solidFill>
              </a:rPr>
              <a:t>Thank You! Any Questions?</a:t>
            </a:r>
          </a:p>
        </p:txBody>
      </p:sp>
    </p:spTree>
    <p:extLst>
      <p:ext uri="{BB962C8B-B14F-4D97-AF65-F5344CB8AC3E}">
        <p14:creationId xmlns:p14="http://schemas.microsoft.com/office/powerpoint/2010/main" val="68963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CC097CE9-1417-2371-A8E5-EF8418B498E5}"/>
              </a:ext>
            </a:extLst>
          </p:cNvPr>
          <p:cNvSpPr>
            <a:spLocks noGrp="1"/>
          </p:cNvSpPr>
          <p:nvPr>
            <p:ph type="title"/>
          </p:nvPr>
        </p:nvSpPr>
        <p:spPr>
          <a:xfrm>
            <a:off x="1246824" y="643467"/>
            <a:ext cx="4772975" cy="1800526"/>
          </a:xfrm>
        </p:spPr>
        <p:txBody>
          <a:bodyPr>
            <a:normAutofit/>
          </a:bodyPr>
          <a:lstStyle/>
          <a:p>
            <a:r>
              <a:rPr lang="en-US"/>
              <a:t>Introduction</a:t>
            </a:r>
          </a:p>
        </p:txBody>
      </p:sp>
      <p:sp>
        <p:nvSpPr>
          <p:cNvPr id="3" name="Content Placeholder 2">
            <a:extLst>
              <a:ext uri="{FF2B5EF4-FFF2-40B4-BE49-F238E27FC236}">
                <a16:creationId xmlns:a16="http://schemas.microsoft.com/office/drawing/2014/main" id="{BBB66DA5-1E53-D73F-8E43-4D0BF61FE4ED}"/>
              </a:ext>
            </a:extLst>
          </p:cNvPr>
          <p:cNvSpPr>
            <a:spLocks noGrp="1"/>
          </p:cNvSpPr>
          <p:nvPr>
            <p:ph idx="1"/>
          </p:nvPr>
        </p:nvSpPr>
        <p:spPr>
          <a:xfrm>
            <a:off x="1246824" y="2623381"/>
            <a:ext cx="4772974" cy="3553581"/>
          </a:xfrm>
        </p:spPr>
        <p:txBody>
          <a:bodyPr vert="horz" lIns="91440" tIns="45720" rIns="91440" bIns="45720" rtlCol="0" anchor="t">
            <a:normAutofit/>
          </a:bodyPr>
          <a:lstStyle/>
          <a:p>
            <a:r>
              <a:rPr lang="en-US" sz="2000"/>
              <a:t>Established in 1837 by Charles Lewis Tiffany </a:t>
            </a:r>
          </a:p>
          <a:p>
            <a:r>
              <a:rPr lang="en-US" sz="2000"/>
              <a:t>Luxury jewelry brand </a:t>
            </a:r>
          </a:p>
          <a:p>
            <a:r>
              <a:rPr lang="en-US" sz="2000"/>
              <a:t>Known for diamonds and craftsmanship</a:t>
            </a:r>
          </a:p>
          <a:p>
            <a:r>
              <a:rPr lang="en-US" sz="2000"/>
              <a:t>Headquarters New York City </a:t>
            </a:r>
          </a:p>
          <a:p>
            <a:endParaRPr lang="en-US" sz="2000"/>
          </a:p>
          <a:p>
            <a:endParaRPr lang="en-US" sz="2000"/>
          </a:p>
          <a:p>
            <a:endParaRPr lang="en-US" sz="2000"/>
          </a:p>
          <a:p>
            <a:endParaRPr lang="en-US" sz="2000"/>
          </a:p>
          <a:p>
            <a:endParaRPr lang="en-US" sz="2000"/>
          </a:p>
        </p:txBody>
      </p:sp>
      <p:pic>
        <p:nvPicPr>
          <p:cNvPr id="5" name="Picture 4" descr="Tiffany Landmark New York Jewelry Store ...">
            <a:extLst>
              <a:ext uri="{FF2B5EF4-FFF2-40B4-BE49-F238E27FC236}">
                <a16:creationId xmlns:a16="http://schemas.microsoft.com/office/drawing/2014/main" id="{76899053-910B-7445-5ECE-F5FD20A29BC1}"/>
              </a:ext>
            </a:extLst>
          </p:cNvPr>
          <p:cNvPicPr>
            <a:picLocks noChangeAspect="1"/>
          </p:cNvPicPr>
          <p:nvPr/>
        </p:nvPicPr>
        <p:blipFill>
          <a:blip r:embed="rId2"/>
          <a:stretch>
            <a:fillRect/>
          </a:stretch>
        </p:blipFill>
        <p:spPr>
          <a:xfrm>
            <a:off x="7925516" y="643468"/>
            <a:ext cx="3397712" cy="2545005"/>
          </a:xfrm>
          <a:prstGeom prst="rect">
            <a:avLst/>
          </a:prstGeom>
        </p:spPr>
      </p:pic>
      <p:pic>
        <p:nvPicPr>
          <p:cNvPr id="4" name="Picture 3" descr="Charles Lewis Tiffany | Tiffany &amp; Co.">
            <a:extLst>
              <a:ext uri="{FF2B5EF4-FFF2-40B4-BE49-F238E27FC236}">
                <a16:creationId xmlns:a16="http://schemas.microsoft.com/office/drawing/2014/main" id="{E79848EA-847A-8330-D7F5-1455B831D6C9}"/>
              </a:ext>
            </a:extLst>
          </p:cNvPr>
          <p:cNvPicPr>
            <a:picLocks noChangeAspect="1"/>
          </p:cNvPicPr>
          <p:nvPr/>
        </p:nvPicPr>
        <p:blipFill>
          <a:blip r:embed="rId3"/>
          <a:stretch>
            <a:fillRect/>
          </a:stretch>
        </p:blipFill>
        <p:spPr>
          <a:xfrm>
            <a:off x="8331617" y="3657600"/>
            <a:ext cx="2585510" cy="2585510"/>
          </a:xfrm>
          <a:prstGeom prst="rect">
            <a:avLst/>
          </a:prstGeom>
        </p:spPr>
      </p:pic>
    </p:spTree>
    <p:extLst>
      <p:ext uri="{BB962C8B-B14F-4D97-AF65-F5344CB8AC3E}">
        <p14:creationId xmlns:p14="http://schemas.microsoft.com/office/powerpoint/2010/main" val="354048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C25045-2EFF-7679-4C94-F92D9D08B717}"/>
              </a:ext>
            </a:extLst>
          </p:cNvPr>
          <p:cNvSpPr>
            <a:spLocks noGrp="1"/>
          </p:cNvSpPr>
          <p:nvPr>
            <p:ph type="title"/>
          </p:nvPr>
        </p:nvSpPr>
        <p:spPr>
          <a:xfrm>
            <a:off x="1137034" y="609597"/>
            <a:ext cx="9392421" cy="1330841"/>
          </a:xfrm>
        </p:spPr>
        <p:txBody>
          <a:bodyPr>
            <a:normAutofit/>
          </a:bodyPr>
          <a:lstStyle/>
          <a:p>
            <a:r>
              <a:rPr lang="en-US"/>
              <a:t>Luxury Sector-Brands Standing</a:t>
            </a:r>
          </a:p>
        </p:txBody>
      </p:sp>
      <p:sp>
        <p:nvSpPr>
          <p:cNvPr id="3" name="Content Placeholder 2">
            <a:extLst>
              <a:ext uri="{FF2B5EF4-FFF2-40B4-BE49-F238E27FC236}">
                <a16:creationId xmlns:a16="http://schemas.microsoft.com/office/drawing/2014/main" id="{CFCB294F-C351-F694-DAAD-72138D713A3D}"/>
              </a:ext>
            </a:extLst>
          </p:cNvPr>
          <p:cNvSpPr>
            <a:spLocks noGrp="1"/>
          </p:cNvSpPr>
          <p:nvPr>
            <p:ph idx="1"/>
          </p:nvPr>
        </p:nvSpPr>
        <p:spPr>
          <a:xfrm>
            <a:off x="1137034" y="2198362"/>
            <a:ext cx="4958966" cy="3917773"/>
          </a:xfrm>
        </p:spPr>
        <p:txBody>
          <a:bodyPr vert="horz" lIns="91440" tIns="45720" rIns="91440" bIns="45720" rtlCol="0" anchor="t">
            <a:normAutofit/>
          </a:bodyPr>
          <a:lstStyle/>
          <a:p>
            <a:pPr marL="457200" indent="-457200"/>
            <a:r>
              <a:rPr lang="en-US" sz="2000"/>
              <a:t>Jewlery Industry </a:t>
            </a:r>
          </a:p>
          <a:p>
            <a:pPr marL="0" indent="0">
              <a:buNone/>
            </a:pPr>
            <a:r>
              <a:rPr lang="en-US" sz="2000"/>
              <a:t>-high end jewelry, watches, and accessories </a:t>
            </a:r>
          </a:p>
          <a:p>
            <a:pPr marL="457200" indent="-457200"/>
            <a:r>
              <a:rPr lang="en-US" sz="2000"/>
              <a:t>Competitor: Harry Winston </a:t>
            </a:r>
          </a:p>
          <a:p>
            <a:pPr marL="457200" indent="-457200"/>
            <a:r>
              <a:rPr lang="en-US" sz="2000"/>
              <a:t>Standing: One of most iconic names in jewelry industry </a:t>
            </a:r>
          </a:p>
          <a:p>
            <a:pPr marL="0" indent="0">
              <a:buNone/>
            </a:pPr>
            <a:r>
              <a:rPr lang="en-US" sz="2000"/>
              <a:t>-Rich history </a:t>
            </a:r>
          </a:p>
          <a:p>
            <a:pPr marL="0" indent="0">
              <a:buNone/>
            </a:pPr>
            <a:r>
              <a:rPr lang="en-US" sz="2000"/>
              <a:t>-Craftsmanship</a:t>
            </a:r>
          </a:p>
          <a:p>
            <a:pPr marL="0" indent="0">
              <a:buNone/>
            </a:pPr>
            <a:r>
              <a:rPr lang="en-US" sz="2000"/>
              <a:t>-Brand Recognition </a:t>
            </a:r>
          </a:p>
          <a:p>
            <a:pPr marL="0" indent="0">
              <a:buNone/>
            </a:pPr>
            <a:r>
              <a:rPr lang="en-US" sz="2000"/>
              <a:t>-Sustainability and corporate responsibility </a:t>
            </a:r>
          </a:p>
        </p:txBody>
      </p:sp>
      <p:pic>
        <p:nvPicPr>
          <p:cNvPr id="4" name="Picture 3" descr="A Lifetime of Service | Tiffany &amp; Co. US">
            <a:extLst>
              <a:ext uri="{FF2B5EF4-FFF2-40B4-BE49-F238E27FC236}">
                <a16:creationId xmlns:a16="http://schemas.microsoft.com/office/drawing/2014/main" id="{F53F6397-D6C3-A10F-1996-CE19FEFDCBFE}"/>
              </a:ext>
            </a:extLst>
          </p:cNvPr>
          <p:cNvPicPr>
            <a:picLocks noChangeAspect="1"/>
          </p:cNvPicPr>
          <p:nvPr/>
        </p:nvPicPr>
        <p:blipFill>
          <a:blip r:embed="rId2"/>
          <a:stretch>
            <a:fillRect/>
          </a:stretch>
        </p:blipFill>
        <p:spPr>
          <a:xfrm>
            <a:off x="6719367" y="2543115"/>
            <a:ext cx="4788505" cy="3039512"/>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8574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a16="http://schemas.microsoft.com/office/drawing/2014/main" id="{AB1C84A2-16A0-1817-272C-92AB54EDC883}"/>
              </a:ext>
            </a:extLst>
          </p:cNvPr>
          <p:cNvSpPr>
            <a:spLocks noGrp="1"/>
          </p:cNvSpPr>
          <p:nvPr>
            <p:ph type="title"/>
          </p:nvPr>
        </p:nvSpPr>
        <p:spPr>
          <a:xfrm>
            <a:off x="971368" y="371719"/>
            <a:ext cx="6125964" cy="1906863"/>
          </a:xfrm>
        </p:spPr>
        <p:txBody>
          <a:bodyPr anchor="b">
            <a:normAutofit/>
          </a:bodyPr>
          <a:lstStyle/>
          <a:p>
            <a:r>
              <a:rPr lang="en-US"/>
              <a:t>Collaborations-Art</a:t>
            </a:r>
          </a:p>
        </p:txBody>
      </p:sp>
      <p:sp>
        <p:nvSpPr>
          <p:cNvPr id="3" name="Content Placeholder 2">
            <a:extLst>
              <a:ext uri="{FF2B5EF4-FFF2-40B4-BE49-F238E27FC236}">
                <a16:creationId xmlns:a16="http://schemas.microsoft.com/office/drawing/2014/main" id="{C18E44D7-9B66-9DE3-D374-5035A6BB8F88}"/>
              </a:ext>
            </a:extLst>
          </p:cNvPr>
          <p:cNvSpPr>
            <a:spLocks noGrp="1"/>
          </p:cNvSpPr>
          <p:nvPr>
            <p:ph idx="1"/>
          </p:nvPr>
        </p:nvSpPr>
        <p:spPr>
          <a:xfrm>
            <a:off x="971368" y="2711395"/>
            <a:ext cx="4114801" cy="3508430"/>
          </a:xfrm>
        </p:spPr>
        <p:txBody>
          <a:bodyPr vert="horz" lIns="91440" tIns="45720" rIns="91440" bIns="45720" rtlCol="0" anchor="t">
            <a:normAutofit/>
          </a:bodyPr>
          <a:lstStyle/>
          <a:p>
            <a:pPr marL="0" indent="0">
              <a:buNone/>
            </a:pPr>
            <a:r>
              <a:rPr lang="en-US" sz="1700"/>
              <a:t>1.Off-White &amp; Supreme: appeal to younger audience/ promotes fashion forward pieces </a:t>
            </a:r>
          </a:p>
          <a:p>
            <a:pPr marL="0" indent="0">
              <a:buNone/>
            </a:pPr>
            <a:r>
              <a:rPr lang="en-US" sz="1700"/>
              <a:t>2. Partnership with Daniel Arsham: limited addition t-bracelet inspired by bronze eroded Venus of Arles sculpture. </a:t>
            </a:r>
          </a:p>
          <a:p>
            <a:pPr marL="0" indent="0">
              <a:buNone/>
            </a:pPr>
            <a:r>
              <a:rPr lang="en-US" sz="1700"/>
              <a:t>-bracelets came in limited edition blue box </a:t>
            </a:r>
            <a:endParaRPr lang="en-US"/>
          </a:p>
          <a:p>
            <a:pPr marL="0" indent="0">
              <a:buNone/>
            </a:pPr>
            <a:r>
              <a:rPr lang="en-US" sz="1700"/>
              <a:t>3. Nike collaboration: Nike/ Tiffany Air Force 1 1837 black premium suede with Tiffany blue swoosh.</a:t>
            </a:r>
          </a:p>
        </p:txBody>
      </p:sp>
      <p:pic>
        <p:nvPicPr>
          <p:cNvPr id="6" name="Picture 5" descr="upcoming Nike x Tiffany ...">
            <a:extLst>
              <a:ext uri="{FF2B5EF4-FFF2-40B4-BE49-F238E27FC236}">
                <a16:creationId xmlns:a16="http://schemas.microsoft.com/office/drawing/2014/main" id="{E67A4D1C-2A51-9B69-5BAF-F7AFAB5C5E6A}"/>
              </a:ext>
            </a:extLst>
          </p:cNvPr>
          <p:cNvPicPr>
            <a:picLocks noChangeAspect="1"/>
          </p:cNvPicPr>
          <p:nvPr/>
        </p:nvPicPr>
        <p:blipFill>
          <a:blip r:embed="rId2"/>
          <a:stretch>
            <a:fillRect/>
          </a:stretch>
        </p:blipFill>
        <p:spPr>
          <a:xfrm>
            <a:off x="8911988" y="571129"/>
            <a:ext cx="2880182" cy="2020426"/>
          </a:xfrm>
          <a:prstGeom prst="rect">
            <a:avLst/>
          </a:prstGeom>
        </p:spPr>
      </p:pic>
      <p:pic>
        <p:nvPicPr>
          <p:cNvPr id="5" name="Picture 4" descr="Contemporary Artist Daniel Arsham ...">
            <a:extLst>
              <a:ext uri="{FF2B5EF4-FFF2-40B4-BE49-F238E27FC236}">
                <a16:creationId xmlns:a16="http://schemas.microsoft.com/office/drawing/2014/main" id="{C4D732AE-E0B4-EDAB-6ED0-1917EA7A03DC}"/>
              </a:ext>
            </a:extLst>
          </p:cNvPr>
          <p:cNvPicPr>
            <a:picLocks noChangeAspect="1"/>
          </p:cNvPicPr>
          <p:nvPr/>
        </p:nvPicPr>
        <p:blipFill>
          <a:blip r:embed="rId3"/>
          <a:stretch>
            <a:fillRect/>
          </a:stretch>
        </p:blipFill>
        <p:spPr>
          <a:xfrm>
            <a:off x="6410002" y="3566454"/>
            <a:ext cx="1743398" cy="1427055"/>
          </a:xfrm>
          <a:prstGeom prst="rect">
            <a:avLst/>
          </a:prstGeom>
        </p:spPr>
      </p:pic>
      <p:pic>
        <p:nvPicPr>
          <p:cNvPr id="4" name="Picture 3" descr="Tiffany &amp; Co. x Supreme Is Sure to ...">
            <a:extLst>
              <a:ext uri="{FF2B5EF4-FFF2-40B4-BE49-F238E27FC236}">
                <a16:creationId xmlns:a16="http://schemas.microsoft.com/office/drawing/2014/main" id="{C3BF0921-5F6D-D570-0ABF-87DDE58B9B53}"/>
              </a:ext>
            </a:extLst>
          </p:cNvPr>
          <p:cNvPicPr>
            <a:picLocks noChangeAspect="1"/>
          </p:cNvPicPr>
          <p:nvPr/>
        </p:nvPicPr>
        <p:blipFill>
          <a:blip r:embed="rId4"/>
          <a:stretch>
            <a:fillRect/>
          </a:stretch>
        </p:blipFill>
        <p:spPr>
          <a:xfrm>
            <a:off x="9601200" y="4758064"/>
            <a:ext cx="2142700" cy="1425869"/>
          </a:xfrm>
          <a:prstGeom prst="rect">
            <a:avLst/>
          </a:prstGeom>
        </p:spPr>
      </p:pic>
    </p:spTree>
    <p:extLst>
      <p:ext uri="{BB962C8B-B14F-4D97-AF65-F5344CB8AC3E}">
        <p14:creationId xmlns:p14="http://schemas.microsoft.com/office/powerpoint/2010/main" val="136723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0FBD6A48-7F91-89F7-36CF-01F977A470AE}"/>
              </a:ext>
            </a:extLst>
          </p:cNvPr>
          <p:cNvSpPr>
            <a:spLocks noGrp="1"/>
          </p:cNvSpPr>
          <p:nvPr>
            <p:ph type="title"/>
          </p:nvPr>
        </p:nvSpPr>
        <p:spPr>
          <a:xfrm>
            <a:off x="1246824" y="643467"/>
            <a:ext cx="4772975" cy="1800526"/>
          </a:xfrm>
        </p:spPr>
        <p:txBody>
          <a:bodyPr>
            <a:normAutofit/>
          </a:bodyPr>
          <a:lstStyle/>
          <a:p>
            <a:r>
              <a:rPr lang="en-US"/>
              <a:t>Anti-laws</a:t>
            </a:r>
          </a:p>
        </p:txBody>
      </p:sp>
      <p:sp>
        <p:nvSpPr>
          <p:cNvPr id="3" name="Content Placeholder 2">
            <a:extLst>
              <a:ext uri="{FF2B5EF4-FFF2-40B4-BE49-F238E27FC236}">
                <a16:creationId xmlns:a16="http://schemas.microsoft.com/office/drawing/2014/main" id="{EE7CFCE4-D98C-80E3-34D8-F956127F5061}"/>
              </a:ext>
            </a:extLst>
          </p:cNvPr>
          <p:cNvSpPr>
            <a:spLocks noGrp="1"/>
          </p:cNvSpPr>
          <p:nvPr>
            <p:ph idx="1"/>
          </p:nvPr>
        </p:nvSpPr>
        <p:spPr>
          <a:xfrm>
            <a:off x="1246824" y="2623381"/>
            <a:ext cx="4772974" cy="3553581"/>
          </a:xfrm>
        </p:spPr>
        <p:txBody>
          <a:bodyPr vert="horz" lIns="91440" tIns="45720" rIns="91440" bIns="45720" rtlCol="0">
            <a:normAutofit/>
          </a:bodyPr>
          <a:lstStyle/>
          <a:p>
            <a:pPr marL="0" indent="0">
              <a:buNone/>
            </a:pPr>
            <a:r>
              <a:rPr lang="en-US" sz="1400" u="sng"/>
              <a:t>Follows</a:t>
            </a:r>
            <a:r>
              <a:rPr lang="en-US" sz="1400"/>
              <a:t> </a:t>
            </a:r>
          </a:p>
          <a:p>
            <a:pPr marL="0" indent="0">
              <a:buNone/>
            </a:pPr>
            <a:r>
              <a:rPr lang="en-US" sz="1400"/>
              <a:t>1."The role or advertisement is not to sell"</a:t>
            </a:r>
          </a:p>
          <a:p>
            <a:pPr marL="0" indent="0">
              <a:buNone/>
            </a:pPr>
            <a:r>
              <a:rPr lang="en-US" sz="1400"/>
              <a:t>-dream comes first </a:t>
            </a:r>
          </a:p>
          <a:p>
            <a:pPr marL="0" indent="0">
              <a:buNone/>
            </a:pPr>
            <a:r>
              <a:rPr lang="en-US" sz="1400"/>
              <a:t>-dream of diamonds and New York City </a:t>
            </a:r>
          </a:p>
          <a:p>
            <a:pPr marL="0" indent="0">
              <a:buNone/>
            </a:pPr>
            <a:r>
              <a:rPr lang="en-US" sz="1400"/>
              <a:t>2."Luxury sets the price, the price does not set luxury" </a:t>
            </a:r>
          </a:p>
          <a:p>
            <a:pPr marL="0" indent="0">
              <a:buNone/>
            </a:pPr>
            <a:r>
              <a:rPr lang="en-US" sz="1400"/>
              <a:t>- Tiffany markets products on love, commitment, and monumental moments in one's life </a:t>
            </a:r>
          </a:p>
          <a:p>
            <a:pPr marL="0" indent="0">
              <a:buNone/>
            </a:pPr>
            <a:r>
              <a:rPr lang="en-US" sz="1400"/>
              <a:t>-emotional connection with consumer</a:t>
            </a:r>
          </a:p>
          <a:p>
            <a:pPr marL="0" indent="0">
              <a:buNone/>
            </a:pPr>
            <a:r>
              <a:rPr lang="en-US" sz="1400" u="sng"/>
              <a:t>Does not follow </a:t>
            </a:r>
          </a:p>
          <a:p>
            <a:pPr marL="0" indent="0">
              <a:buNone/>
            </a:pPr>
            <a:r>
              <a:rPr lang="en-US" sz="1400"/>
              <a:t>3. "Keep stars out of your advertisements" </a:t>
            </a:r>
          </a:p>
          <a:p>
            <a:pPr marL="0" indent="0">
              <a:buNone/>
            </a:pPr>
            <a:r>
              <a:rPr lang="en-US" sz="1400"/>
              <a:t>-Stars involved: Beyoncé, Lady Gaga, and Emma Roberts </a:t>
            </a:r>
          </a:p>
          <a:p>
            <a:pPr marL="0" indent="0">
              <a:buNone/>
            </a:pPr>
            <a:endParaRPr lang="en-US" sz="1400"/>
          </a:p>
          <a:p>
            <a:pPr marL="0" indent="0">
              <a:buNone/>
            </a:pPr>
            <a:endParaRPr lang="en-US" sz="1400"/>
          </a:p>
        </p:txBody>
      </p:sp>
      <p:pic>
        <p:nvPicPr>
          <p:cNvPr id="4" name="Picture 3" descr="Beyonce, Jay-Z Appear in &quot;Moon River ...">
            <a:extLst>
              <a:ext uri="{FF2B5EF4-FFF2-40B4-BE49-F238E27FC236}">
                <a16:creationId xmlns:a16="http://schemas.microsoft.com/office/drawing/2014/main" id="{960DAD9B-2E12-44DF-3F0D-D3EC5C5F2E33}"/>
              </a:ext>
            </a:extLst>
          </p:cNvPr>
          <p:cNvPicPr>
            <a:picLocks noChangeAspect="1"/>
          </p:cNvPicPr>
          <p:nvPr/>
        </p:nvPicPr>
        <p:blipFill>
          <a:blip r:embed="rId2"/>
          <a:stretch>
            <a:fillRect/>
          </a:stretch>
        </p:blipFill>
        <p:spPr>
          <a:xfrm>
            <a:off x="7700211" y="834837"/>
            <a:ext cx="3848322" cy="2162267"/>
          </a:xfrm>
          <a:prstGeom prst="rect">
            <a:avLst/>
          </a:prstGeom>
        </p:spPr>
      </p:pic>
      <p:pic>
        <p:nvPicPr>
          <p:cNvPr id="5" name="Picture 4" descr="Tiffany &amp; Co. Holiday Ads &amp; Sparklers | these are my obsessions">
            <a:extLst>
              <a:ext uri="{FF2B5EF4-FFF2-40B4-BE49-F238E27FC236}">
                <a16:creationId xmlns:a16="http://schemas.microsoft.com/office/drawing/2014/main" id="{C07464B4-EEDE-C2AB-AB30-39FFD5FA706F}"/>
              </a:ext>
            </a:extLst>
          </p:cNvPr>
          <p:cNvPicPr>
            <a:picLocks noChangeAspect="1"/>
          </p:cNvPicPr>
          <p:nvPr/>
        </p:nvPicPr>
        <p:blipFill>
          <a:blip r:embed="rId3"/>
          <a:stretch>
            <a:fillRect/>
          </a:stretch>
        </p:blipFill>
        <p:spPr>
          <a:xfrm>
            <a:off x="8590168" y="3657600"/>
            <a:ext cx="2068408" cy="2585510"/>
          </a:xfrm>
          <a:prstGeom prst="rect">
            <a:avLst/>
          </a:prstGeom>
        </p:spPr>
      </p:pic>
    </p:spTree>
    <p:extLst>
      <p:ext uri="{BB962C8B-B14F-4D97-AF65-F5344CB8AC3E}">
        <p14:creationId xmlns:p14="http://schemas.microsoft.com/office/powerpoint/2010/main" val="82247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32D92-EBC0-7CAE-8E34-4372E8EEB7EC}"/>
              </a:ext>
            </a:extLst>
          </p:cNvPr>
          <p:cNvSpPr>
            <a:spLocks noGrp="1"/>
          </p:cNvSpPr>
          <p:nvPr>
            <p:ph type="title"/>
          </p:nvPr>
        </p:nvSpPr>
        <p:spPr>
          <a:xfrm>
            <a:off x="1137034" y="609597"/>
            <a:ext cx="9392421" cy="1330841"/>
          </a:xfrm>
        </p:spPr>
        <p:txBody>
          <a:bodyPr>
            <a:normAutofit/>
          </a:bodyPr>
          <a:lstStyle/>
          <a:p>
            <a:r>
              <a:rPr lang="en-US"/>
              <a:t>History &amp; Heritage </a:t>
            </a:r>
          </a:p>
        </p:txBody>
      </p:sp>
      <p:sp>
        <p:nvSpPr>
          <p:cNvPr id="3" name="Content Placeholder 2">
            <a:extLst>
              <a:ext uri="{FF2B5EF4-FFF2-40B4-BE49-F238E27FC236}">
                <a16:creationId xmlns:a16="http://schemas.microsoft.com/office/drawing/2014/main" id="{22F9516F-6D7C-18B7-924E-39BE8F36B37B}"/>
              </a:ext>
            </a:extLst>
          </p:cNvPr>
          <p:cNvSpPr>
            <a:spLocks noGrp="1"/>
          </p:cNvSpPr>
          <p:nvPr>
            <p:ph idx="1"/>
          </p:nvPr>
        </p:nvSpPr>
        <p:spPr>
          <a:xfrm>
            <a:off x="1137034" y="2198362"/>
            <a:ext cx="4958966" cy="3917773"/>
          </a:xfrm>
        </p:spPr>
        <p:txBody>
          <a:bodyPr vert="horz" lIns="91440" tIns="45720" rIns="91440" bIns="45720" rtlCol="0" anchor="t">
            <a:normAutofit lnSpcReduction="10000"/>
          </a:bodyPr>
          <a:lstStyle/>
          <a:p>
            <a:r>
              <a:rPr lang="en-US" sz="1700" dirty="0"/>
              <a:t>Tiffany and Co was founded in 1837 by Charles Lewis Tiffany.</a:t>
            </a:r>
          </a:p>
          <a:p>
            <a:r>
              <a:rPr lang="en-US" sz="1700" dirty="0"/>
              <a:t>Tiffany &amp; Co was originally established as a stationary gift store, which then gained a reputation that included high-quality goods.</a:t>
            </a:r>
          </a:p>
          <a:p>
            <a:r>
              <a:rPr lang="en-US" sz="1700" dirty="0"/>
              <a:t>Tiffany had a passion for the rarest and most extraordinary gemstones.</a:t>
            </a:r>
          </a:p>
          <a:p>
            <a:r>
              <a:rPr lang="en-US" sz="1700" dirty="0"/>
              <a:t>Tiffany Blue became their signature color in 1845, remaining as a fundamental part of their brand identity.</a:t>
            </a:r>
          </a:p>
          <a:p>
            <a:r>
              <a:rPr lang="en-US" sz="1700" dirty="0"/>
              <a:t>Tiffany's heart motif is a heart design that they have integrated into their products and jewelry which symbolizes love &amp; affection for the brand.</a:t>
            </a:r>
          </a:p>
          <a:p>
            <a:r>
              <a:rPr lang="en-US" sz="1700" dirty="0">
                <a:ea typeface="+mn-lt"/>
                <a:cs typeface="+mn-lt"/>
                <a:hlinkClick r:id="rId2"/>
              </a:rPr>
              <a:t>https://www.instagram.com/innovations_mastery/reel/DCX5_oyNUK1/</a:t>
            </a:r>
            <a:endParaRPr lang="en-US" sz="1700" dirty="0">
              <a:ea typeface="+mn-lt"/>
              <a:cs typeface="+mn-lt"/>
            </a:endParaRPr>
          </a:p>
          <a:p>
            <a:endParaRPr lang="en-US" sz="1700"/>
          </a:p>
        </p:txBody>
      </p:sp>
      <p:pic>
        <p:nvPicPr>
          <p:cNvPr id="4" name="Picture 3" descr="The Beginning of a Brand: Tiffany &amp; Co. | The Loupe, TrueFacet">
            <a:extLst>
              <a:ext uri="{FF2B5EF4-FFF2-40B4-BE49-F238E27FC236}">
                <a16:creationId xmlns:a16="http://schemas.microsoft.com/office/drawing/2014/main" id="{9ECB3050-C016-14C0-2F50-3F68AF4CC695}"/>
              </a:ext>
            </a:extLst>
          </p:cNvPr>
          <p:cNvPicPr>
            <a:picLocks noChangeAspect="1"/>
          </p:cNvPicPr>
          <p:nvPr/>
        </p:nvPicPr>
        <p:blipFill>
          <a:blip r:embed="rId3"/>
          <a:stretch>
            <a:fillRect/>
          </a:stretch>
        </p:blipFill>
        <p:spPr>
          <a:xfrm>
            <a:off x="6101141" y="2194941"/>
            <a:ext cx="5953071" cy="3362050"/>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448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60326-F21A-EE5B-80D6-F21AF2E38238}"/>
              </a:ext>
            </a:extLst>
          </p:cNvPr>
          <p:cNvSpPr>
            <a:spLocks noGrp="1"/>
          </p:cNvSpPr>
          <p:nvPr>
            <p:ph type="title"/>
          </p:nvPr>
        </p:nvSpPr>
        <p:spPr>
          <a:xfrm>
            <a:off x="1137034" y="609600"/>
            <a:ext cx="6112220" cy="1330839"/>
          </a:xfrm>
        </p:spPr>
        <p:txBody>
          <a:bodyPr>
            <a:normAutofit/>
          </a:bodyPr>
          <a:lstStyle/>
          <a:p>
            <a:r>
              <a:rPr lang="en-US">
                <a:solidFill>
                  <a:schemeClr val="tx1">
                    <a:lumMod val="85000"/>
                    <a:lumOff val="15000"/>
                  </a:schemeClr>
                </a:solidFill>
              </a:rPr>
              <a:t>Localization</a:t>
            </a:r>
          </a:p>
        </p:txBody>
      </p:sp>
      <p:sp>
        <p:nvSpPr>
          <p:cNvPr id="3" name="Content Placeholder 2">
            <a:extLst>
              <a:ext uri="{FF2B5EF4-FFF2-40B4-BE49-F238E27FC236}">
                <a16:creationId xmlns:a16="http://schemas.microsoft.com/office/drawing/2014/main" id="{14F36E50-FBB2-4C9C-A794-EE68A701505D}"/>
              </a:ext>
            </a:extLst>
          </p:cNvPr>
          <p:cNvSpPr>
            <a:spLocks noGrp="1"/>
          </p:cNvSpPr>
          <p:nvPr>
            <p:ph idx="1"/>
          </p:nvPr>
        </p:nvSpPr>
        <p:spPr>
          <a:xfrm>
            <a:off x="1137033" y="2194101"/>
            <a:ext cx="5903847" cy="4054298"/>
          </a:xfrm>
        </p:spPr>
        <p:txBody>
          <a:bodyPr vert="horz" lIns="91440" tIns="45720" rIns="91440" bIns="45720" rtlCol="0" anchor="t">
            <a:normAutofit/>
          </a:bodyPr>
          <a:lstStyle/>
          <a:p>
            <a:r>
              <a:rPr lang="en-US" sz="1700">
                <a:solidFill>
                  <a:schemeClr val="tx1">
                    <a:lumMod val="85000"/>
                    <a:lumOff val="15000"/>
                  </a:schemeClr>
                </a:solidFill>
              </a:rPr>
              <a:t>Tiffany &amp; Co actively expands globally to enhance their consumer's shopping experience.</a:t>
            </a:r>
          </a:p>
          <a:p>
            <a:pPr lvl="1">
              <a:buFont typeface="Courier New" panose="020B0604020202020204" pitchFamily="34" charset="0"/>
              <a:buChar char="o"/>
            </a:pPr>
            <a:r>
              <a:rPr lang="en-US" sz="1700">
                <a:solidFill>
                  <a:schemeClr val="tx1">
                    <a:lumMod val="85000"/>
                    <a:lumOff val="15000"/>
                  </a:schemeClr>
                </a:solidFill>
              </a:rPr>
              <a:t>Tiffany &amp; Co has opened locations in popular cities like London and is expanding their presence in Asia.</a:t>
            </a:r>
          </a:p>
          <a:p>
            <a:r>
              <a:rPr lang="en-US" sz="1700">
                <a:solidFill>
                  <a:schemeClr val="tx1">
                    <a:lumMod val="85000"/>
                    <a:lumOff val="15000"/>
                  </a:schemeClr>
                </a:solidFill>
              </a:rPr>
              <a:t>Tiffany &amp; Co has a significant focus on Asia in their global expansion &amp; renovation efforts. </a:t>
            </a:r>
          </a:p>
          <a:p>
            <a:pPr lvl="1">
              <a:buFont typeface="Courier New" panose="020B0604020202020204" pitchFamily="34" charset="0"/>
              <a:buChar char="o"/>
            </a:pPr>
            <a:r>
              <a:rPr lang="en-US" sz="1700">
                <a:solidFill>
                  <a:schemeClr val="tx1">
                    <a:lumMod val="85000"/>
                    <a:lumOff val="15000"/>
                  </a:schemeClr>
                </a:solidFill>
              </a:rPr>
              <a:t>Reconstructing stores to fit within the norms of typical consumers within that area.</a:t>
            </a:r>
          </a:p>
          <a:p>
            <a:r>
              <a:rPr lang="en-US" sz="1700">
                <a:solidFill>
                  <a:schemeClr val="tx1">
                    <a:lumMod val="85000"/>
                    <a:lumOff val="15000"/>
                  </a:schemeClr>
                </a:solidFill>
              </a:rPr>
              <a:t>Ex./ Tiffany &amp; Co working with Asian celebrities (Eileen Gu – skier &amp; model), appealing to younger &amp; affluent customers in the growing luxury market.</a:t>
            </a:r>
          </a:p>
          <a:p>
            <a:pPr lvl="1">
              <a:buFont typeface="Courier New" panose="020B0604020202020204" pitchFamily="34" charset="0"/>
              <a:buChar char="o"/>
            </a:pPr>
            <a:r>
              <a:rPr lang="en-US" sz="1700">
                <a:solidFill>
                  <a:schemeClr val="tx1">
                    <a:lumMod val="85000"/>
                    <a:lumOff val="15000"/>
                  </a:schemeClr>
                </a:solidFill>
              </a:rPr>
              <a:t>Campaigns in China highlight romantic themes &amp; gifting traditions that align with Chinese holidays. </a:t>
            </a:r>
          </a:p>
        </p:txBody>
      </p:sp>
      <p:pic>
        <p:nvPicPr>
          <p:cNvPr id="7" name="Picture 6" descr="Jewelry Store in Shanghai - Hong Kong Plaza | Tiffany &amp; Co. US">
            <a:extLst>
              <a:ext uri="{FF2B5EF4-FFF2-40B4-BE49-F238E27FC236}">
                <a16:creationId xmlns:a16="http://schemas.microsoft.com/office/drawing/2014/main" id="{8DDBA843-5761-DC4F-1991-D483AC7358F3}"/>
              </a:ext>
            </a:extLst>
          </p:cNvPr>
          <p:cNvPicPr>
            <a:picLocks noChangeAspect="1"/>
          </p:cNvPicPr>
          <p:nvPr/>
        </p:nvPicPr>
        <p:blipFill>
          <a:blip r:embed="rId2"/>
          <a:srcRect r="3980"/>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6" name="Picture 5" descr="Awayinstyle">
            <a:extLst>
              <a:ext uri="{FF2B5EF4-FFF2-40B4-BE49-F238E27FC236}">
                <a16:creationId xmlns:a16="http://schemas.microsoft.com/office/drawing/2014/main" id="{7A1A41CB-939C-AA57-DB04-2C47200CA1B7}"/>
              </a:ext>
            </a:extLst>
          </p:cNvPr>
          <p:cNvPicPr>
            <a:picLocks noChangeAspect="1"/>
          </p:cNvPicPr>
          <p:nvPr/>
        </p:nvPicPr>
        <p:blipFill>
          <a:blip r:embed="rId3"/>
          <a:srcRect r="1" b="36864"/>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209508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6258EA-D025-5946-0FB4-1540D02AD113}"/>
              </a:ext>
            </a:extLst>
          </p:cNvPr>
          <p:cNvSpPr>
            <a:spLocks noGrp="1"/>
          </p:cNvSpPr>
          <p:nvPr>
            <p:ph type="title"/>
          </p:nvPr>
        </p:nvSpPr>
        <p:spPr>
          <a:xfrm>
            <a:off x="773408" y="493330"/>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Brand Identity Prism </a:t>
            </a:r>
          </a:p>
        </p:txBody>
      </p:sp>
      <p:graphicFrame>
        <p:nvGraphicFramePr>
          <p:cNvPr id="21" name="Content Placeholder 17">
            <a:extLst>
              <a:ext uri="{FF2B5EF4-FFF2-40B4-BE49-F238E27FC236}">
                <a16:creationId xmlns:a16="http://schemas.microsoft.com/office/drawing/2014/main" id="{58BCCCB3-C00B-2D26-F1FA-2BEEE20B9160}"/>
              </a:ext>
            </a:extLst>
          </p:cNvPr>
          <p:cNvGraphicFramePr>
            <a:graphicFrameLocks/>
          </p:cNvGraphicFramePr>
          <p:nvPr>
            <p:extLst>
              <p:ext uri="{D42A27DB-BD31-4B8C-83A1-F6EECF244321}">
                <p14:modId xmlns:p14="http://schemas.microsoft.com/office/powerpoint/2010/main" val="4056397388"/>
              </p:ext>
            </p:extLst>
          </p:nvPr>
        </p:nvGraphicFramePr>
        <p:xfrm>
          <a:off x="5898131" y="34125"/>
          <a:ext cx="5932346" cy="6588270"/>
        </p:xfrm>
        <a:graphic>
          <a:graphicData uri="http://schemas.openxmlformats.org/drawingml/2006/table">
            <a:tbl>
              <a:tblPr firstRow="1" bandRow="1">
                <a:tableStyleId>{5C22544A-7EE6-4342-B048-85BDC9FD1C3A}</a:tableStyleId>
              </a:tblPr>
              <a:tblGrid>
                <a:gridCol w="2894577">
                  <a:extLst>
                    <a:ext uri="{9D8B030D-6E8A-4147-A177-3AD203B41FA5}">
                      <a16:colId xmlns:a16="http://schemas.microsoft.com/office/drawing/2014/main" val="3607765073"/>
                    </a:ext>
                  </a:extLst>
                </a:gridCol>
                <a:gridCol w="3037769">
                  <a:extLst>
                    <a:ext uri="{9D8B030D-6E8A-4147-A177-3AD203B41FA5}">
                      <a16:colId xmlns:a16="http://schemas.microsoft.com/office/drawing/2014/main" val="977531917"/>
                    </a:ext>
                  </a:extLst>
                </a:gridCol>
              </a:tblGrid>
              <a:tr h="456220">
                <a:tc>
                  <a:txBody>
                    <a:bodyPr/>
                    <a:lstStyle/>
                    <a:p>
                      <a:r>
                        <a:rPr lang="en-US" sz="1400" dirty="0"/>
                        <a:t>Tiffany &amp; Co Brand Identity Prism:</a:t>
                      </a:r>
                    </a:p>
                  </a:txBody>
                  <a:tcPr marL="71846" marR="71846" marT="35924" marB="35924">
                    <a:solidFill>
                      <a:srgbClr val="0ABAB5"/>
                    </a:solidFill>
                  </a:tcPr>
                </a:tc>
                <a:tc>
                  <a:txBody>
                    <a:bodyPr/>
                    <a:lstStyle/>
                    <a:p>
                      <a:endParaRPr lang="en-US" sz="1400"/>
                    </a:p>
                  </a:txBody>
                  <a:tcPr marL="71846" marR="71846" marT="35924" marB="35924">
                    <a:solidFill>
                      <a:srgbClr val="0ABAB5"/>
                    </a:solidFill>
                  </a:tcPr>
                </a:tc>
                <a:extLst>
                  <a:ext uri="{0D108BD9-81ED-4DB2-BD59-A6C34878D82A}">
                    <a16:rowId xmlns:a16="http://schemas.microsoft.com/office/drawing/2014/main" val="1142136405"/>
                  </a:ext>
                </a:extLst>
              </a:tr>
              <a:tr h="663222">
                <a:tc>
                  <a:txBody>
                    <a:bodyPr/>
                    <a:lstStyle/>
                    <a:p>
                      <a:r>
                        <a:rPr lang="en-US" sz="1400" b="1" dirty="0"/>
                        <a:t>PHYSIQUE: Physical features of your brand: colors, patterns, styles.</a:t>
                      </a:r>
                    </a:p>
                  </a:txBody>
                  <a:tcPr marL="71846" marR="71846" marT="35924" marB="35924"/>
                </a:tc>
                <a:tc>
                  <a:txBody>
                    <a:bodyPr/>
                    <a:lstStyle/>
                    <a:p>
                      <a:r>
                        <a:rPr lang="en-US" sz="1400" dirty="0"/>
                        <a:t>Tiffany Blue, Tiffany Engagement Ring, Heart Pendants</a:t>
                      </a:r>
                    </a:p>
                  </a:txBody>
                  <a:tcPr marL="71846" marR="71846" marT="35924" marB="35924"/>
                </a:tc>
                <a:extLst>
                  <a:ext uri="{0D108BD9-81ED-4DB2-BD59-A6C34878D82A}">
                    <a16:rowId xmlns:a16="http://schemas.microsoft.com/office/drawing/2014/main" val="1138205964"/>
                  </a:ext>
                </a:extLst>
              </a:tr>
              <a:tr h="1058431">
                <a:tc>
                  <a:txBody>
                    <a:bodyPr/>
                    <a:lstStyle/>
                    <a:p>
                      <a:r>
                        <a:rPr lang="en-US" sz="1400" b="1" dirty="0"/>
                        <a:t>RELATIONSHIP: Brand's relationship with its ideal customers.</a:t>
                      </a:r>
                    </a:p>
                  </a:txBody>
                  <a:tcPr marL="71846" marR="71846" marT="35924" marB="35924"/>
                </a:tc>
                <a:tc>
                  <a:txBody>
                    <a:bodyPr/>
                    <a:lstStyle/>
                    <a:p>
                      <a:r>
                        <a:rPr lang="en-US" sz="1400" dirty="0"/>
                        <a:t>Emotionally Significant (celebrating meaningful moments); Accessible Exclusivity; Trust &amp; Reliability through special moments)</a:t>
                      </a:r>
                    </a:p>
                  </a:txBody>
                  <a:tcPr marL="71846" marR="71846" marT="35924" marB="35924"/>
                </a:tc>
                <a:extLst>
                  <a:ext uri="{0D108BD9-81ED-4DB2-BD59-A6C34878D82A}">
                    <a16:rowId xmlns:a16="http://schemas.microsoft.com/office/drawing/2014/main" val="4240401497"/>
                  </a:ext>
                </a:extLst>
              </a:tr>
              <a:tr h="1094929">
                <a:tc>
                  <a:txBody>
                    <a:bodyPr/>
                    <a:lstStyle/>
                    <a:p>
                      <a:r>
                        <a:rPr lang="en-US" sz="1400" b="1" dirty="0"/>
                        <a:t>REFLECTION: How your ideal customer wants others to see himself/herself.</a:t>
                      </a:r>
                    </a:p>
                  </a:txBody>
                  <a:tcPr marL="71846" marR="71846" marT="35924" marB="35924"/>
                </a:tc>
                <a:tc>
                  <a:txBody>
                    <a:bodyPr/>
                    <a:lstStyle/>
                    <a:p>
                      <a:r>
                        <a:rPr lang="en-US" sz="1400" dirty="0"/>
                        <a:t>Affluent, Stylish, &amp; Romantic Individuals who value tradition &amp; timeless elegance</a:t>
                      </a:r>
                    </a:p>
                  </a:txBody>
                  <a:tcPr marL="71846" marR="71846" marT="35924" marB="35924"/>
                </a:tc>
                <a:extLst>
                  <a:ext uri="{0D108BD9-81ED-4DB2-BD59-A6C34878D82A}">
                    <a16:rowId xmlns:a16="http://schemas.microsoft.com/office/drawing/2014/main" val="597399475"/>
                  </a:ext>
                </a:extLst>
              </a:tr>
              <a:tr h="1167924">
                <a:tc>
                  <a:txBody>
                    <a:bodyPr/>
                    <a:lstStyle/>
                    <a:p>
                      <a:r>
                        <a:rPr lang="en-US" sz="1400" b="1" dirty="0"/>
                        <a:t>PERSONALITY: Brand personality and temperament.</a:t>
                      </a:r>
                    </a:p>
                  </a:txBody>
                  <a:tcPr marL="71846" marR="71846" marT="35924" marB="35924"/>
                </a:tc>
                <a:tc>
                  <a:txBody>
                    <a:bodyPr/>
                    <a:lstStyle/>
                    <a:p>
                      <a:r>
                        <a:rPr lang="en-US" sz="1400" dirty="0"/>
                        <a:t>Sophisticated, aspirational, romantic, and refined (timeless, celebrating love &amp; significant moments)</a:t>
                      </a:r>
                    </a:p>
                  </a:txBody>
                  <a:tcPr marL="71846" marR="71846" marT="35924" marB="35924"/>
                </a:tc>
                <a:extLst>
                  <a:ext uri="{0D108BD9-81ED-4DB2-BD59-A6C34878D82A}">
                    <a16:rowId xmlns:a16="http://schemas.microsoft.com/office/drawing/2014/main" val="2552522012"/>
                  </a:ext>
                </a:extLst>
              </a:tr>
              <a:tr h="1386910">
                <a:tc>
                  <a:txBody>
                    <a:bodyPr/>
                    <a:lstStyle/>
                    <a:p>
                      <a:r>
                        <a:rPr lang="en-US" sz="1400" b="1" dirty="0"/>
                        <a:t>CULTURE: History, origin, heritage of your brand.</a:t>
                      </a:r>
                    </a:p>
                  </a:txBody>
                  <a:tcPr marL="71846" marR="71846" marT="35924" marB="35924"/>
                </a:tc>
                <a:tc>
                  <a:txBody>
                    <a:bodyPr/>
                    <a:lstStyle/>
                    <a:p>
                      <a:r>
                        <a:rPr lang="en-US" sz="1400" dirty="0"/>
                        <a:t>Quality Craftsmanship </a:t>
                      </a:r>
                      <a:r>
                        <a:rPr lang="en-US" sz="1400" b="0" i="0" u="none" strike="noStrike" noProof="0" dirty="0">
                          <a:latin typeface="Aptos"/>
                        </a:rPr>
                        <a:t>(commitment to exceptional design &amp; materials)</a:t>
                      </a:r>
                      <a:r>
                        <a:rPr lang="en-US" sz="1400" dirty="0"/>
                        <a:t> and American Luxury (NYC)</a:t>
                      </a:r>
                    </a:p>
                  </a:txBody>
                  <a:tcPr marL="71846" marR="71846" marT="35924" marB="35924"/>
                </a:tc>
                <a:extLst>
                  <a:ext uri="{0D108BD9-81ED-4DB2-BD59-A6C34878D82A}">
                    <a16:rowId xmlns:a16="http://schemas.microsoft.com/office/drawing/2014/main" val="1712648360"/>
                  </a:ext>
                </a:extLst>
              </a:tr>
              <a:tr h="711704">
                <a:tc>
                  <a:txBody>
                    <a:bodyPr/>
                    <a:lstStyle/>
                    <a:p>
                      <a:pPr lvl="0">
                        <a:buNone/>
                      </a:pPr>
                      <a:r>
                        <a:rPr lang="en-US" sz="1400" b="1" dirty="0"/>
                        <a:t>SELF-IMAGE: How your ideal customer sees himself/herself.</a:t>
                      </a:r>
                    </a:p>
                  </a:txBody>
                  <a:tcPr marL="71846" marR="71846" marT="35924" marB="35924"/>
                </a:tc>
                <a:tc>
                  <a:txBody>
                    <a:bodyPr/>
                    <a:lstStyle/>
                    <a:p>
                      <a:pPr lvl="0">
                        <a:buNone/>
                      </a:pPr>
                      <a:r>
                        <a:rPr lang="en-US" sz="1400" dirty="0"/>
                        <a:t>Wearing T&amp;C makes customers feel sophisticated, cherished, and part of an exclusive luxury culture.​</a:t>
                      </a:r>
                    </a:p>
                  </a:txBody>
                  <a:tcPr marL="71846" marR="71846" marT="35924" marB="35924"/>
                </a:tc>
                <a:extLst>
                  <a:ext uri="{0D108BD9-81ED-4DB2-BD59-A6C34878D82A}">
                    <a16:rowId xmlns:a16="http://schemas.microsoft.com/office/drawing/2014/main" val="537962255"/>
                  </a:ext>
                </a:extLst>
              </a:tr>
            </a:tbl>
          </a:graphicData>
        </a:graphic>
      </p:graphicFrame>
      <p:pic>
        <p:nvPicPr>
          <p:cNvPr id="5" name="Picture 4" descr="1,991 Tiffany Box Images, Stock Photos &amp; Vectors | Shutterstock - Clip Art  Library">
            <a:extLst>
              <a:ext uri="{FF2B5EF4-FFF2-40B4-BE49-F238E27FC236}">
                <a16:creationId xmlns:a16="http://schemas.microsoft.com/office/drawing/2014/main" id="{3DE311B4-C922-739C-F446-2E2050EEF1EC}"/>
              </a:ext>
            </a:extLst>
          </p:cNvPr>
          <p:cNvPicPr>
            <a:picLocks noChangeAspect="1"/>
          </p:cNvPicPr>
          <p:nvPr/>
        </p:nvPicPr>
        <p:blipFill>
          <a:blip r:embed="rId2"/>
          <a:stretch>
            <a:fillRect/>
          </a:stretch>
        </p:blipFill>
        <p:spPr>
          <a:xfrm>
            <a:off x="651163" y="3013306"/>
            <a:ext cx="3463636" cy="3643859"/>
          </a:xfrm>
          <a:prstGeom prst="rect">
            <a:avLst/>
          </a:prstGeom>
        </p:spPr>
      </p:pic>
      <p:cxnSp>
        <p:nvCxnSpPr>
          <p:cNvPr id="7" name="Connector: Curved 6">
            <a:extLst>
              <a:ext uri="{FF2B5EF4-FFF2-40B4-BE49-F238E27FC236}">
                <a16:creationId xmlns:a16="http://schemas.microsoft.com/office/drawing/2014/main" id="{889E5ABD-EB14-9841-311D-884E1B228A55}"/>
              </a:ext>
            </a:extLst>
          </p:cNvPr>
          <p:cNvCxnSpPr/>
          <p:nvPr/>
        </p:nvCxnSpPr>
        <p:spPr>
          <a:xfrm flipV="1">
            <a:off x="3828905" y="603710"/>
            <a:ext cx="2045493" cy="2801197"/>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pic>
        <p:nvPicPr>
          <p:cNvPr id="8" name="Picture 7" descr="How Tiffany &amp; Co. Built Its Brand Based On Emotions | Preview.ph">
            <a:extLst>
              <a:ext uri="{FF2B5EF4-FFF2-40B4-BE49-F238E27FC236}">
                <a16:creationId xmlns:a16="http://schemas.microsoft.com/office/drawing/2014/main" id="{A8937748-81F2-585D-6E17-ECF3D98A74A4}"/>
              </a:ext>
            </a:extLst>
          </p:cNvPr>
          <p:cNvPicPr>
            <a:picLocks noChangeAspect="1"/>
          </p:cNvPicPr>
          <p:nvPr/>
        </p:nvPicPr>
        <p:blipFill>
          <a:blip r:embed="rId3"/>
          <a:stretch>
            <a:fillRect/>
          </a:stretch>
        </p:blipFill>
        <p:spPr>
          <a:xfrm rot="600000">
            <a:off x="11116372" y="1864771"/>
            <a:ext cx="1039555" cy="482240"/>
          </a:xfrm>
          <a:prstGeom prst="rect">
            <a:avLst/>
          </a:prstGeom>
        </p:spPr>
      </p:pic>
      <p:pic>
        <p:nvPicPr>
          <p:cNvPr id="9" name="Picture 8" descr="Tiffany &amp; Co. History and Facts – Jack Weir &amp; Sons">
            <a:extLst>
              <a:ext uri="{FF2B5EF4-FFF2-40B4-BE49-F238E27FC236}">
                <a16:creationId xmlns:a16="http://schemas.microsoft.com/office/drawing/2014/main" id="{579F39F7-F489-3203-71C3-17E482AF619F}"/>
              </a:ext>
            </a:extLst>
          </p:cNvPr>
          <p:cNvPicPr>
            <a:picLocks noChangeAspect="1"/>
          </p:cNvPicPr>
          <p:nvPr/>
        </p:nvPicPr>
        <p:blipFill>
          <a:blip r:embed="rId4"/>
          <a:stretch>
            <a:fillRect/>
          </a:stretch>
        </p:blipFill>
        <p:spPr>
          <a:xfrm rot="480000">
            <a:off x="7838033" y="4779955"/>
            <a:ext cx="705556" cy="931695"/>
          </a:xfrm>
          <a:prstGeom prst="rect">
            <a:avLst/>
          </a:prstGeom>
        </p:spPr>
      </p:pic>
    </p:spTree>
    <p:extLst>
      <p:ext uri="{BB962C8B-B14F-4D97-AF65-F5344CB8AC3E}">
        <p14:creationId xmlns:p14="http://schemas.microsoft.com/office/powerpoint/2010/main" val="214246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828223-5E93-46C5-ACCD-F95D7163F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3F7D4-9F27-14F1-B1E8-A5A75D294E1D}"/>
              </a:ext>
            </a:extLst>
          </p:cNvPr>
          <p:cNvSpPr>
            <a:spLocks noGrp="1"/>
          </p:cNvSpPr>
          <p:nvPr>
            <p:ph type="title"/>
          </p:nvPr>
        </p:nvSpPr>
        <p:spPr>
          <a:xfrm>
            <a:off x="1137034" y="603623"/>
            <a:ext cx="7236653" cy="1330841"/>
          </a:xfrm>
        </p:spPr>
        <p:txBody>
          <a:bodyPr>
            <a:normAutofit/>
          </a:bodyPr>
          <a:lstStyle/>
          <a:p>
            <a:r>
              <a:rPr lang="en-US"/>
              <a:t>Brand Stretching </a:t>
            </a:r>
          </a:p>
        </p:txBody>
      </p:sp>
      <p:sp>
        <p:nvSpPr>
          <p:cNvPr id="3" name="Content Placeholder 2">
            <a:extLst>
              <a:ext uri="{FF2B5EF4-FFF2-40B4-BE49-F238E27FC236}">
                <a16:creationId xmlns:a16="http://schemas.microsoft.com/office/drawing/2014/main" id="{83268DBB-D133-398B-87BF-1E6EF448B1EB}"/>
              </a:ext>
            </a:extLst>
          </p:cNvPr>
          <p:cNvSpPr>
            <a:spLocks noGrp="1"/>
          </p:cNvSpPr>
          <p:nvPr>
            <p:ph idx="1"/>
          </p:nvPr>
        </p:nvSpPr>
        <p:spPr>
          <a:xfrm>
            <a:off x="1149249" y="2194101"/>
            <a:ext cx="6195833" cy="3724561"/>
          </a:xfrm>
        </p:spPr>
        <p:txBody>
          <a:bodyPr vert="horz" lIns="91440" tIns="45720" rIns="91440" bIns="45720" rtlCol="0" anchor="t">
            <a:normAutofit/>
          </a:bodyPr>
          <a:lstStyle/>
          <a:p>
            <a:r>
              <a:rPr lang="en-US" sz="2000" b="1" u="sng"/>
              <a:t>Brand Extension: </a:t>
            </a:r>
            <a:r>
              <a:rPr lang="en-US" sz="2000"/>
              <a:t>Creating a new product in a different category using an existing name.</a:t>
            </a:r>
          </a:p>
          <a:p>
            <a:r>
              <a:rPr lang="en-US" sz="2000"/>
              <a:t>Tiffany &amp; Co exemplifies functional brand expansion are they're primarily known for their jewelry &amp; have expanded into marketings including:</a:t>
            </a:r>
            <a:endParaRPr lang="en-US"/>
          </a:p>
          <a:p>
            <a:pPr lvl="1">
              <a:buFont typeface="Courier New" panose="020B0604020202020204" pitchFamily="34" charset="0"/>
              <a:buChar char="o"/>
            </a:pPr>
            <a:r>
              <a:rPr lang="en-US" sz="2000"/>
              <a:t>Home decorations, pet care items, leather goods, fragrances, belts, &amp; sunglasses.</a:t>
            </a:r>
          </a:p>
          <a:p>
            <a:r>
              <a:rPr lang="en-US" sz="2000"/>
              <a:t>Tiffany &amp; Co's ability to create new products allows the consumer to enhance their experience with the brand's original products, while leveraging their brand reputation for exceptional qualities.</a:t>
            </a:r>
          </a:p>
        </p:txBody>
      </p:sp>
      <p:sp>
        <p:nvSpPr>
          <p:cNvPr id="15" name="Freeform: Shape 14">
            <a:extLst>
              <a:ext uri="{FF2B5EF4-FFF2-40B4-BE49-F238E27FC236}">
                <a16:creationId xmlns:a16="http://schemas.microsoft.com/office/drawing/2014/main" id="{48C1AA47-524D-4A9F-B867-9E9AF98C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731434"/>
            <a:ext cx="12192000" cy="1126566"/>
          </a:xfrm>
          <a:custGeom>
            <a:avLst/>
            <a:gdLst>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62814 w 12192000"/>
              <a:gd name="connsiteY88" fmla="*/ 645618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58031 w 12192000"/>
              <a:gd name="connsiteY155" fmla="*/ 406970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62814 w 12192000"/>
              <a:gd name="connsiteY88" fmla="*/ 645618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98873 w 12192000"/>
              <a:gd name="connsiteY155" fmla="*/ 397894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98873 w 12192000"/>
              <a:gd name="connsiteY155" fmla="*/ 397894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542869 w 12192000"/>
              <a:gd name="connsiteY28" fmla="*/ 188717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500607 w 12192000"/>
              <a:gd name="connsiteY27" fmla="*/ 180917 h 1126566"/>
              <a:gd name="connsiteX28" fmla="*/ 2542869 w 12192000"/>
              <a:gd name="connsiteY28" fmla="*/ 188717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877121 w 12192000"/>
              <a:gd name="connsiteY43" fmla="*/ 263049 h 1126566"/>
              <a:gd name="connsiteX44" fmla="*/ 4910175 w 12192000"/>
              <a:gd name="connsiteY44" fmla="*/ 258887 h 1126566"/>
              <a:gd name="connsiteX45" fmla="*/ 4910653 w 12192000"/>
              <a:gd name="connsiteY45" fmla="*/ 256337 h 1126566"/>
              <a:gd name="connsiteX46" fmla="*/ 4915901 w 12192000"/>
              <a:gd name="connsiteY46" fmla="*/ 255646 h 1126566"/>
              <a:gd name="connsiteX47" fmla="*/ 4919888 w 12192000"/>
              <a:gd name="connsiteY47" fmla="*/ 257665 h 1126566"/>
              <a:gd name="connsiteX48" fmla="*/ 4926150 w 12192000"/>
              <a:gd name="connsiteY48" fmla="*/ 256877 h 1126566"/>
              <a:gd name="connsiteX49" fmla="*/ 4943081 w 12192000"/>
              <a:gd name="connsiteY49" fmla="*/ 255402 h 1126566"/>
              <a:gd name="connsiteX50" fmla="*/ 4949875 w 12192000"/>
              <a:gd name="connsiteY50" fmla="*/ 250755 h 1126566"/>
              <a:gd name="connsiteX51" fmla="*/ 5034125 w 12192000"/>
              <a:gd name="connsiteY51" fmla="*/ 251561 h 1126566"/>
              <a:gd name="connsiteX52" fmla="*/ 5058873 w 12192000"/>
              <a:gd name="connsiteY52" fmla="*/ 245283 h 1126566"/>
              <a:gd name="connsiteX53" fmla="*/ 5123651 w 12192000"/>
              <a:gd name="connsiteY53" fmla="*/ 248360 h 1126566"/>
              <a:gd name="connsiteX54" fmla="*/ 5197539 w 12192000"/>
              <a:gd name="connsiteY54" fmla="*/ 245352 h 1126566"/>
              <a:gd name="connsiteX55" fmla="*/ 5250946 w 12192000"/>
              <a:gd name="connsiteY55" fmla="*/ 239095 h 1126566"/>
              <a:gd name="connsiteX56" fmla="*/ 5388817 w 12192000"/>
              <a:gd name="connsiteY56" fmla="*/ 245059 h 1126566"/>
              <a:gd name="connsiteX57" fmla="*/ 5618162 w 12192000"/>
              <a:gd name="connsiteY57" fmla="*/ 264094 h 1126566"/>
              <a:gd name="connsiteX58" fmla="*/ 5666664 w 12192000"/>
              <a:gd name="connsiteY58" fmla="*/ 266098 h 1126566"/>
              <a:gd name="connsiteX59" fmla="*/ 5715324 w 12192000"/>
              <a:gd name="connsiteY59" fmla="*/ 251101 h 1126566"/>
              <a:gd name="connsiteX60" fmla="*/ 5741796 w 12192000"/>
              <a:gd name="connsiteY60" fmla="*/ 250897 h 1126566"/>
              <a:gd name="connsiteX61" fmla="*/ 5748565 w 12192000"/>
              <a:gd name="connsiteY61" fmla="*/ 249142 h 1126566"/>
              <a:gd name="connsiteX62" fmla="*/ 5787667 w 12192000"/>
              <a:gd name="connsiteY62" fmla="*/ 240782 h 1126566"/>
              <a:gd name="connsiteX63" fmla="*/ 5877829 w 12192000"/>
              <a:gd name="connsiteY63" fmla="*/ 265178 h 1126566"/>
              <a:gd name="connsiteX64" fmla="*/ 5946099 w 12192000"/>
              <a:gd name="connsiteY64" fmla="*/ 275229 h 1126566"/>
              <a:gd name="connsiteX65" fmla="*/ 5951885 w 12192000"/>
              <a:gd name="connsiteY65" fmla="*/ 273306 h 1126566"/>
              <a:gd name="connsiteX66" fmla="*/ 5957187 w 12192000"/>
              <a:gd name="connsiteY66" fmla="*/ 267506 h 1126566"/>
              <a:gd name="connsiteX67" fmla="*/ 5969996 w 12192000"/>
              <a:gd name="connsiteY67" fmla="*/ 266279 h 1126566"/>
              <a:gd name="connsiteX68" fmla="*/ 5983257 w 12192000"/>
              <a:gd name="connsiteY68" fmla="*/ 260438 h 1126566"/>
              <a:gd name="connsiteX69" fmla="*/ 6390944 w 12192000"/>
              <a:gd name="connsiteY69" fmla="*/ 296657 h 1126566"/>
              <a:gd name="connsiteX70" fmla="*/ 6472553 w 12192000"/>
              <a:gd name="connsiteY70" fmla="*/ 327261 h 1126566"/>
              <a:gd name="connsiteX71" fmla="*/ 6598839 w 12192000"/>
              <a:gd name="connsiteY71" fmla="*/ 327138 h 1126566"/>
              <a:gd name="connsiteX72" fmla="*/ 6674894 w 12192000"/>
              <a:gd name="connsiteY72" fmla="*/ 339184 h 1126566"/>
              <a:gd name="connsiteX73" fmla="*/ 6686944 w 12192000"/>
              <a:gd name="connsiteY73" fmla="*/ 334233 h 1126566"/>
              <a:gd name="connsiteX74" fmla="*/ 6788093 w 12192000"/>
              <a:gd name="connsiteY74" fmla="*/ 377012 h 1126566"/>
              <a:gd name="connsiteX75" fmla="*/ 6944546 w 12192000"/>
              <a:gd name="connsiteY75" fmla="*/ 386543 h 1126566"/>
              <a:gd name="connsiteX76" fmla="*/ 7063994 w 12192000"/>
              <a:gd name="connsiteY76" fmla="*/ 385228 h 1126566"/>
              <a:gd name="connsiteX77" fmla="*/ 7130364 w 12192000"/>
              <a:gd name="connsiteY77" fmla="*/ 388164 h 1126566"/>
              <a:gd name="connsiteX78" fmla="*/ 7179335 w 12192000"/>
              <a:gd name="connsiteY78" fmla="*/ 386225 h 1126566"/>
              <a:gd name="connsiteX79" fmla="*/ 7300357 w 12192000"/>
              <a:gd name="connsiteY79" fmla="*/ 403218 h 1126566"/>
              <a:gd name="connsiteX80" fmla="*/ 7499445 w 12192000"/>
              <a:gd name="connsiteY80" fmla="*/ 440549 h 1126566"/>
              <a:gd name="connsiteX81" fmla="*/ 7655710 w 12192000"/>
              <a:gd name="connsiteY81" fmla="*/ 430962 h 1126566"/>
              <a:gd name="connsiteX82" fmla="*/ 7729851 w 12192000"/>
              <a:gd name="connsiteY82" fmla="*/ 462457 h 1126566"/>
              <a:gd name="connsiteX83" fmla="*/ 7824660 w 12192000"/>
              <a:gd name="connsiteY83" fmla="*/ 466203 h 1126566"/>
              <a:gd name="connsiteX84" fmla="*/ 8277851 w 12192000"/>
              <a:gd name="connsiteY84" fmla="*/ 502630 h 1126566"/>
              <a:gd name="connsiteX85" fmla="*/ 8382461 w 12192000"/>
              <a:gd name="connsiteY85" fmla="*/ 526824 h 1126566"/>
              <a:gd name="connsiteX86" fmla="*/ 8594502 w 12192000"/>
              <a:gd name="connsiteY86" fmla="*/ 613607 h 1126566"/>
              <a:gd name="connsiteX87" fmla="*/ 8808358 w 12192000"/>
              <a:gd name="connsiteY87" fmla="*/ 654694 h 1126566"/>
              <a:gd name="connsiteX88" fmla="*/ 8880244 w 12192000"/>
              <a:gd name="connsiteY88" fmla="*/ 661466 h 1126566"/>
              <a:gd name="connsiteX89" fmla="*/ 8885004 w 12192000"/>
              <a:gd name="connsiteY89" fmla="*/ 663655 h 1126566"/>
              <a:gd name="connsiteX90" fmla="*/ 8886720 w 12192000"/>
              <a:gd name="connsiteY90" fmla="*/ 662879 h 1126566"/>
              <a:gd name="connsiteX91" fmla="*/ 8912175 w 12192000"/>
              <a:gd name="connsiteY91" fmla="*/ 660908 h 1126566"/>
              <a:gd name="connsiteX92" fmla="*/ 8969814 w 12192000"/>
              <a:gd name="connsiteY92" fmla="*/ 639833 h 1126566"/>
              <a:gd name="connsiteX93" fmla="*/ 8996241 w 12192000"/>
              <a:gd name="connsiteY93" fmla="*/ 655221 h 1126566"/>
              <a:gd name="connsiteX94" fmla="*/ 9092152 w 12192000"/>
              <a:gd name="connsiteY94" fmla="*/ 609097 h 1126566"/>
              <a:gd name="connsiteX95" fmla="*/ 9156546 w 12192000"/>
              <a:gd name="connsiteY95" fmla="*/ 585468 h 1126566"/>
              <a:gd name="connsiteX96" fmla="*/ 9194830 w 12192000"/>
              <a:gd name="connsiteY96" fmla="*/ 571148 h 1126566"/>
              <a:gd name="connsiteX97" fmla="*/ 9314188 w 12192000"/>
              <a:gd name="connsiteY97" fmla="*/ 547301 h 1126566"/>
              <a:gd name="connsiteX98" fmla="*/ 9554706 w 12192000"/>
              <a:gd name="connsiteY98" fmla="*/ 542666 h 1126566"/>
              <a:gd name="connsiteX99" fmla="*/ 9616141 w 12192000"/>
              <a:gd name="connsiteY99" fmla="*/ 530976 h 1126566"/>
              <a:gd name="connsiteX100" fmla="*/ 9620146 w 12192000"/>
              <a:gd name="connsiteY100" fmla="*/ 524035 h 1126566"/>
              <a:gd name="connsiteX101" fmla="*/ 9724197 w 12192000"/>
              <a:gd name="connsiteY101" fmla="*/ 528337 h 1126566"/>
              <a:gd name="connsiteX102" fmla="*/ 9837846 w 12192000"/>
              <a:gd name="connsiteY102" fmla="*/ 492977 h 1126566"/>
              <a:gd name="connsiteX103" fmla="*/ 9917440 w 12192000"/>
              <a:gd name="connsiteY103" fmla="*/ 459605 h 1126566"/>
              <a:gd name="connsiteX104" fmla="*/ 9918439 w 12192000"/>
              <a:gd name="connsiteY104" fmla="*/ 453114 h 1126566"/>
              <a:gd name="connsiteX105" fmla="*/ 9953039 w 12192000"/>
              <a:gd name="connsiteY105" fmla="*/ 452486 h 1126566"/>
              <a:gd name="connsiteX106" fmla="*/ 9988183 w 12192000"/>
              <a:gd name="connsiteY106" fmla="*/ 448079 h 1126566"/>
              <a:gd name="connsiteX107" fmla="*/ 9991965 w 12192000"/>
              <a:gd name="connsiteY107" fmla="*/ 435969 h 1126566"/>
              <a:gd name="connsiteX108" fmla="*/ 9986932 w 12192000"/>
              <a:gd name="connsiteY108" fmla="*/ 431168 h 1126566"/>
              <a:gd name="connsiteX109" fmla="*/ 9996190 w 12192000"/>
              <a:gd name="connsiteY109" fmla="*/ 429066 h 1126566"/>
              <a:gd name="connsiteX110" fmla="*/ 9999786 w 12192000"/>
              <a:gd name="connsiteY110" fmla="*/ 427758 h 1126566"/>
              <a:gd name="connsiteX111" fmla="*/ 10012936 w 12192000"/>
              <a:gd name="connsiteY111" fmla="*/ 428884 h 1126566"/>
              <a:gd name="connsiteX112" fmla="*/ 10038815 w 12192000"/>
              <a:gd name="connsiteY112" fmla="*/ 419316 h 1126566"/>
              <a:gd name="connsiteX113" fmla="*/ 10057432 w 12192000"/>
              <a:gd name="connsiteY113" fmla="*/ 421938 h 1126566"/>
              <a:gd name="connsiteX114" fmla="*/ 10121534 w 12192000"/>
              <a:gd name="connsiteY114" fmla="*/ 437514 h 1126566"/>
              <a:gd name="connsiteX115" fmla="*/ 10199200 w 12192000"/>
              <a:gd name="connsiteY115" fmla="*/ 438197 h 1126566"/>
              <a:gd name="connsiteX116" fmla="*/ 10245648 w 12192000"/>
              <a:gd name="connsiteY116" fmla="*/ 438831 h 1126566"/>
              <a:gd name="connsiteX117" fmla="*/ 10369590 w 12192000"/>
              <a:gd name="connsiteY117" fmla="*/ 423377 h 1126566"/>
              <a:gd name="connsiteX118" fmla="*/ 10575777 w 12192000"/>
              <a:gd name="connsiteY118" fmla="*/ 355859 h 1126566"/>
              <a:gd name="connsiteX119" fmla="*/ 10638984 w 12192000"/>
              <a:gd name="connsiteY119" fmla="*/ 347416 h 1126566"/>
              <a:gd name="connsiteX120" fmla="*/ 10649306 w 12192000"/>
              <a:gd name="connsiteY120" fmla="*/ 352042 h 1126566"/>
              <a:gd name="connsiteX121" fmla="*/ 10732175 w 12192000"/>
              <a:gd name="connsiteY121" fmla="*/ 317549 h 1126566"/>
              <a:gd name="connsiteX122" fmla="*/ 10862886 w 12192000"/>
              <a:gd name="connsiteY122" fmla="*/ 313438 h 1126566"/>
              <a:gd name="connsiteX123" fmla="*/ 10963063 w 12192000"/>
              <a:gd name="connsiteY123" fmla="*/ 317771 h 1126566"/>
              <a:gd name="connsiteX124" fmla="*/ 11018562 w 12192000"/>
              <a:gd name="connsiteY124" fmla="*/ 316991 h 1126566"/>
              <a:gd name="connsiteX125" fmla="*/ 11059692 w 12192000"/>
              <a:gd name="connsiteY125" fmla="*/ 319983 h 1126566"/>
              <a:gd name="connsiteX126" fmla="*/ 11160371 w 12192000"/>
              <a:gd name="connsiteY126" fmla="*/ 308440 h 1126566"/>
              <a:gd name="connsiteX127" fmla="*/ 11178386 w 12192000"/>
              <a:gd name="connsiteY127" fmla="*/ 299490 h 1126566"/>
              <a:gd name="connsiteX128" fmla="*/ 11192494 w 12192000"/>
              <a:gd name="connsiteY128" fmla="*/ 296221 h 1126566"/>
              <a:gd name="connsiteX129" fmla="*/ 11199770 w 12192000"/>
              <a:gd name="connsiteY129" fmla="*/ 299772 h 1126566"/>
              <a:gd name="connsiteX130" fmla="*/ 11217258 w 12192000"/>
              <a:gd name="connsiteY130" fmla="*/ 293681 h 1126566"/>
              <a:gd name="connsiteX131" fmla="*/ 11245798 w 12192000"/>
              <a:gd name="connsiteY131" fmla="*/ 292170 h 1126566"/>
              <a:gd name="connsiteX132" fmla="*/ 11255992 w 12192000"/>
              <a:gd name="connsiteY132" fmla="*/ 291919 h 1126566"/>
              <a:gd name="connsiteX133" fmla="*/ 11264859 w 12192000"/>
              <a:gd name="connsiteY133" fmla="*/ 293937 h 1126566"/>
              <a:gd name="connsiteX134" fmla="*/ 11276151 w 12192000"/>
              <a:gd name="connsiteY134" fmla="*/ 293070 h 1126566"/>
              <a:gd name="connsiteX135" fmla="*/ 11279850 w 12192000"/>
              <a:gd name="connsiteY135" fmla="*/ 291330 h 1126566"/>
              <a:gd name="connsiteX136" fmla="*/ 11290818 w 12192000"/>
              <a:gd name="connsiteY136" fmla="*/ 291060 h 1126566"/>
              <a:gd name="connsiteX137" fmla="*/ 11296248 w 12192000"/>
              <a:gd name="connsiteY137" fmla="*/ 290163 h 1126566"/>
              <a:gd name="connsiteX138" fmla="*/ 11301652 w 12192000"/>
              <a:gd name="connsiteY138" fmla="*/ 290324 h 1126566"/>
              <a:gd name="connsiteX139" fmla="*/ 11339114 w 12192000"/>
              <a:gd name="connsiteY139" fmla="*/ 288153 h 1126566"/>
              <a:gd name="connsiteX140" fmla="*/ 11345146 w 12192000"/>
              <a:gd name="connsiteY140" fmla="*/ 290802 h 1126566"/>
              <a:gd name="connsiteX141" fmla="*/ 11400126 w 12192000"/>
              <a:gd name="connsiteY141" fmla="*/ 292287 h 1126566"/>
              <a:gd name="connsiteX142" fmla="*/ 11400420 w 12192000"/>
              <a:gd name="connsiteY142" fmla="*/ 293758 h 1126566"/>
              <a:gd name="connsiteX143" fmla="*/ 11413889 w 12192000"/>
              <a:gd name="connsiteY143" fmla="*/ 300516 h 1126566"/>
              <a:gd name="connsiteX144" fmla="*/ 11440688 w 12192000"/>
              <a:gd name="connsiteY144" fmla="*/ 310121 h 1126566"/>
              <a:gd name="connsiteX145" fmla="*/ 11496733 w 12192000"/>
              <a:gd name="connsiteY145" fmla="*/ 350225 h 1126566"/>
              <a:gd name="connsiteX146" fmla="*/ 11554005 w 12192000"/>
              <a:gd name="connsiteY146" fmla="*/ 351933 h 1126566"/>
              <a:gd name="connsiteX147" fmla="*/ 11565304 w 12192000"/>
              <a:gd name="connsiteY147" fmla="*/ 353069 h 1126566"/>
              <a:gd name="connsiteX148" fmla="*/ 11565435 w 12192000"/>
              <a:gd name="connsiteY148" fmla="*/ 353419 h 1126566"/>
              <a:gd name="connsiteX149" fmla="*/ 11577168 w 12192000"/>
              <a:gd name="connsiteY149" fmla="*/ 355270 h 1126566"/>
              <a:gd name="connsiteX150" fmla="*/ 11585904 w 12192000"/>
              <a:gd name="connsiteY150" fmla="*/ 355142 h 1126566"/>
              <a:gd name="connsiteX151" fmla="*/ 11607823 w 12192000"/>
              <a:gd name="connsiteY151" fmla="*/ 357347 h 1126566"/>
              <a:gd name="connsiteX152" fmla="*/ 11614746 w 12192000"/>
              <a:gd name="connsiteY152" fmla="*/ 360281 h 1126566"/>
              <a:gd name="connsiteX153" fmla="*/ 11698873 w 12192000"/>
              <a:gd name="connsiteY153" fmla="*/ 397894 h 1126566"/>
              <a:gd name="connsiteX154" fmla="*/ 11779739 w 12192000"/>
              <a:gd name="connsiteY154" fmla="*/ 457323 h 1126566"/>
              <a:gd name="connsiteX155" fmla="*/ 11828107 w 12192000"/>
              <a:gd name="connsiteY155" fmla="*/ 477948 h 1126566"/>
              <a:gd name="connsiteX156" fmla="*/ 11866598 w 12192000"/>
              <a:gd name="connsiteY156" fmla="*/ 486803 h 1126566"/>
              <a:gd name="connsiteX157" fmla="*/ 11916744 w 12192000"/>
              <a:gd name="connsiteY157" fmla="*/ 502917 h 1126566"/>
              <a:gd name="connsiteX158" fmla="*/ 11949248 w 12192000"/>
              <a:gd name="connsiteY158" fmla="*/ 518881 h 1126566"/>
              <a:gd name="connsiteX159" fmla="*/ 11951002 w 12192000"/>
              <a:gd name="connsiteY159" fmla="*/ 518735 h 1126566"/>
              <a:gd name="connsiteX160" fmla="*/ 11957283 w 12192000"/>
              <a:gd name="connsiteY160" fmla="*/ 522828 h 1126566"/>
              <a:gd name="connsiteX161" fmla="*/ 11966535 w 12192000"/>
              <a:gd name="connsiteY161" fmla="*/ 527372 h 1126566"/>
              <a:gd name="connsiteX162" fmla="*/ 12026007 w 12192000"/>
              <a:gd name="connsiteY162" fmla="*/ 534384 h 1126566"/>
              <a:gd name="connsiteX163" fmla="*/ 12035188 w 12192000"/>
              <a:gd name="connsiteY163" fmla="*/ 529609 h 1126566"/>
              <a:gd name="connsiteX164" fmla="*/ 12115225 w 12192000"/>
              <a:gd name="connsiteY164" fmla="*/ 561895 h 1126566"/>
              <a:gd name="connsiteX165" fmla="*/ 12191636 w 12192000"/>
              <a:gd name="connsiteY165" fmla="*/ 558318 h 1126566"/>
              <a:gd name="connsiteX166" fmla="*/ 12192000 w 12192000"/>
              <a:gd name="connsiteY166" fmla="*/ 558295 h 1126566"/>
              <a:gd name="connsiteX167" fmla="*/ 12192000 w 12192000"/>
              <a:gd name="connsiteY167" fmla="*/ 1126566 h 1126566"/>
              <a:gd name="connsiteX168" fmla="*/ 0 w 12192000"/>
              <a:gd name="connsiteY168" fmla="*/ 1126566 h 1126566"/>
              <a:gd name="connsiteX169" fmla="*/ 0 w 12192000"/>
              <a:gd name="connsiteY169" fmla="*/ 401922 h 1126566"/>
              <a:gd name="connsiteX170" fmla="*/ 25242 w 12192000"/>
              <a:gd name="connsiteY170" fmla="*/ 388862 h 1126566"/>
              <a:gd name="connsiteX171" fmla="*/ 96922 w 12192000"/>
              <a:gd name="connsiteY171" fmla="*/ 357381 h 1126566"/>
              <a:gd name="connsiteX172" fmla="*/ 137910 w 12192000"/>
              <a:gd name="connsiteY172" fmla="*/ 314823 h 1126566"/>
              <a:gd name="connsiteX173" fmla="*/ 258712 w 12192000"/>
              <a:gd name="connsiteY173" fmla="*/ 286531 h 1126566"/>
              <a:gd name="connsiteX174" fmla="*/ 316354 w 12192000"/>
              <a:gd name="connsiteY174" fmla="*/ 238529 h 1126566"/>
              <a:gd name="connsiteX175" fmla="*/ 328834 w 12192000"/>
              <a:gd name="connsiteY175" fmla="*/ 240963 h 1126566"/>
              <a:gd name="connsiteX176" fmla="*/ 383414 w 12192000"/>
              <a:gd name="connsiteY176" fmla="*/ 221196 h 1126566"/>
              <a:gd name="connsiteX177" fmla="*/ 537708 w 12192000"/>
              <a:gd name="connsiteY177" fmla="*/ 119020 h 1126566"/>
              <a:gd name="connsiteX178" fmla="*/ 645390 w 12192000"/>
              <a:gd name="connsiteY178" fmla="*/ 81299 h 1126566"/>
              <a:gd name="connsiteX179" fmla="*/ 689561 w 12192000"/>
              <a:gd name="connsiteY179" fmla="*/ 73220 h 1126566"/>
              <a:gd name="connsiteX180" fmla="*/ 763197 w 12192000"/>
              <a:gd name="connsiteY180" fmla="*/ 59356 h 1126566"/>
              <a:gd name="connsiteX181" fmla="*/ 778208 w 12192000"/>
              <a:gd name="connsiteY181" fmla="*/ 63801 h 1126566"/>
              <a:gd name="connsiteX182" fmla="*/ 784725 w 12192000"/>
              <a:gd name="connsiteY182" fmla="*/ 62505 h 1126566"/>
              <a:gd name="connsiteX183" fmla="*/ 785400 w 12192000"/>
              <a:gd name="connsiteY183" fmla="*/ 62796 h 1126566"/>
              <a:gd name="connsiteX184" fmla="*/ 786774 w 12192000"/>
              <a:gd name="connsiteY184" fmla="*/ 62098 h 1126566"/>
              <a:gd name="connsiteX185" fmla="*/ 801216 w 12192000"/>
              <a:gd name="connsiteY185" fmla="*/ 59226 h 1126566"/>
              <a:gd name="connsiteX186" fmla="*/ 832892 w 12192000"/>
              <a:gd name="connsiteY186" fmla="*/ 62069 h 1126566"/>
              <a:gd name="connsiteX187" fmla="*/ 852003 w 12192000"/>
              <a:gd name="connsiteY187" fmla="*/ 61064 h 1126566"/>
              <a:gd name="connsiteX188" fmla="*/ 870719 w 12192000"/>
              <a:gd name="connsiteY188" fmla="*/ 47209 h 1126566"/>
              <a:gd name="connsiteX189" fmla="*/ 883786 w 12192000"/>
              <a:gd name="connsiteY189" fmla="*/ 45814 h 1126566"/>
              <a:gd name="connsiteX190" fmla="*/ 886400 w 12192000"/>
              <a:gd name="connsiteY190" fmla="*/ 43909 h 1126566"/>
              <a:gd name="connsiteX191" fmla="*/ 893881 w 12192000"/>
              <a:gd name="connsiteY191" fmla="*/ 40197 h 1126566"/>
              <a:gd name="connsiteX192" fmla="*/ 886282 w 12192000"/>
              <a:gd name="connsiteY192" fmla="*/ 36610 h 1126566"/>
              <a:gd name="connsiteX193" fmla="*/ 882653 w 12192000"/>
              <a:gd name="connsiteY193" fmla="*/ 24486 h 1126566"/>
              <a:gd name="connsiteX194" fmla="*/ 898087 w 12192000"/>
              <a:gd name="connsiteY194" fmla="*/ 11454 h 1126566"/>
              <a:gd name="connsiteX195" fmla="*/ 914199 w 12192000"/>
              <a:gd name="connsiteY195" fmla="*/ 6975 h 1126566"/>
              <a:gd name="connsiteX196" fmla="*/ 929751 w 12192000"/>
              <a:gd name="connsiteY196" fmla="*/ 5510 h 1126566"/>
              <a:gd name="connsiteX197" fmla="*/ 938844 w 12192000"/>
              <a:gd name="connsiteY197" fmla="*/ 8681 h 1126566"/>
              <a:gd name="connsiteX198" fmla="*/ 944941 w 12192000"/>
              <a:gd name="connsiteY198" fmla="*/ 6855 h 1126566"/>
              <a:gd name="connsiteX199" fmla="*/ 954142 w 12192000"/>
              <a:gd name="connsiteY199" fmla="*/ 8799 h 1126566"/>
              <a:gd name="connsiteX200" fmla="*/ 968213 w 12192000"/>
              <a:gd name="connsiteY200" fmla="*/ 19791 h 1126566"/>
              <a:gd name="connsiteX201" fmla="*/ 1177886 w 12192000"/>
              <a:gd name="connsiteY201" fmla="*/ 30728 h 1126566"/>
              <a:gd name="connsiteX202" fmla="*/ 1305018 w 12192000"/>
              <a:gd name="connsiteY20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898087 w 12192000"/>
              <a:gd name="connsiteY193" fmla="*/ 11454 h 1126566"/>
              <a:gd name="connsiteX194" fmla="*/ 914199 w 12192000"/>
              <a:gd name="connsiteY194" fmla="*/ 6975 h 1126566"/>
              <a:gd name="connsiteX195" fmla="*/ 929751 w 12192000"/>
              <a:gd name="connsiteY195" fmla="*/ 5510 h 1126566"/>
              <a:gd name="connsiteX196" fmla="*/ 938844 w 12192000"/>
              <a:gd name="connsiteY196" fmla="*/ 8681 h 1126566"/>
              <a:gd name="connsiteX197" fmla="*/ 944941 w 12192000"/>
              <a:gd name="connsiteY197" fmla="*/ 6855 h 1126566"/>
              <a:gd name="connsiteX198" fmla="*/ 954142 w 12192000"/>
              <a:gd name="connsiteY198" fmla="*/ 8799 h 1126566"/>
              <a:gd name="connsiteX199" fmla="*/ 968213 w 12192000"/>
              <a:gd name="connsiteY199" fmla="*/ 19791 h 1126566"/>
              <a:gd name="connsiteX200" fmla="*/ 1177886 w 12192000"/>
              <a:gd name="connsiteY200" fmla="*/ 30728 h 1126566"/>
              <a:gd name="connsiteX201" fmla="*/ 1305018 w 12192000"/>
              <a:gd name="connsiteY20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914199 w 12192000"/>
              <a:gd name="connsiteY193" fmla="*/ 6975 h 1126566"/>
              <a:gd name="connsiteX194" fmla="*/ 929751 w 12192000"/>
              <a:gd name="connsiteY194" fmla="*/ 5510 h 1126566"/>
              <a:gd name="connsiteX195" fmla="*/ 938844 w 12192000"/>
              <a:gd name="connsiteY195" fmla="*/ 8681 h 1126566"/>
              <a:gd name="connsiteX196" fmla="*/ 944941 w 12192000"/>
              <a:gd name="connsiteY196" fmla="*/ 6855 h 1126566"/>
              <a:gd name="connsiteX197" fmla="*/ 954142 w 12192000"/>
              <a:gd name="connsiteY197" fmla="*/ 8799 h 1126566"/>
              <a:gd name="connsiteX198" fmla="*/ 968213 w 12192000"/>
              <a:gd name="connsiteY198" fmla="*/ 19791 h 1126566"/>
              <a:gd name="connsiteX199" fmla="*/ 1177886 w 12192000"/>
              <a:gd name="connsiteY199" fmla="*/ 30728 h 1126566"/>
              <a:gd name="connsiteX200" fmla="*/ 1305018 w 12192000"/>
              <a:gd name="connsiteY200"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914199 w 12192000"/>
              <a:gd name="connsiteY193" fmla="*/ 6975 h 1126566"/>
              <a:gd name="connsiteX194" fmla="*/ 929751 w 12192000"/>
              <a:gd name="connsiteY194" fmla="*/ 5510 h 1126566"/>
              <a:gd name="connsiteX195" fmla="*/ 938844 w 12192000"/>
              <a:gd name="connsiteY195" fmla="*/ 8681 h 1126566"/>
              <a:gd name="connsiteX196" fmla="*/ 954142 w 12192000"/>
              <a:gd name="connsiteY196" fmla="*/ 8799 h 1126566"/>
              <a:gd name="connsiteX197" fmla="*/ 968213 w 12192000"/>
              <a:gd name="connsiteY197" fmla="*/ 19791 h 1126566"/>
              <a:gd name="connsiteX198" fmla="*/ 1177886 w 12192000"/>
              <a:gd name="connsiteY198" fmla="*/ 30728 h 1126566"/>
              <a:gd name="connsiteX199" fmla="*/ 1305018 w 12192000"/>
              <a:gd name="connsiteY199"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32892 w 12192000"/>
              <a:gd name="connsiteY184" fmla="*/ 62069 h 1126566"/>
              <a:gd name="connsiteX185" fmla="*/ 852003 w 12192000"/>
              <a:gd name="connsiteY185" fmla="*/ 61064 h 1126566"/>
              <a:gd name="connsiteX186" fmla="*/ 870719 w 12192000"/>
              <a:gd name="connsiteY186" fmla="*/ 47209 h 1126566"/>
              <a:gd name="connsiteX187" fmla="*/ 883786 w 12192000"/>
              <a:gd name="connsiteY187" fmla="*/ 45814 h 1126566"/>
              <a:gd name="connsiteX188" fmla="*/ 886400 w 12192000"/>
              <a:gd name="connsiteY188" fmla="*/ 43909 h 1126566"/>
              <a:gd name="connsiteX189" fmla="*/ 893881 w 12192000"/>
              <a:gd name="connsiteY189" fmla="*/ 40197 h 1126566"/>
              <a:gd name="connsiteX190" fmla="*/ 886282 w 12192000"/>
              <a:gd name="connsiteY190" fmla="*/ 36610 h 1126566"/>
              <a:gd name="connsiteX191" fmla="*/ 882653 w 12192000"/>
              <a:gd name="connsiteY191" fmla="*/ 24486 h 1126566"/>
              <a:gd name="connsiteX192" fmla="*/ 914199 w 12192000"/>
              <a:gd name="connsiteY192" fmla="*/ 6975 h 1126566"/>
              <a:gd name="connsiteX193" fmla="*/ 929751 w 12192000"/>
              <a:gd name="connsiteY193" fmla="*/ 5510 h 1126566"/>
              <a:gd name="connsiteX194" fmla="*/ 938844 w 12192000"/>
              <a:gd name="connsiteY194" fmla="*/ 8681 h 1126566"/>
              <a:gd name="connsiteX195" fmla="*/ 954142 w 12192000"/>
              <a:gd name="connsiteY195" fmla="*/ 8799 h 1126566"/>
              <a:gd name="connsiteX196" fmla="*/ 968213 w 12192000"/>
              <a:gd name="connsiteY196" fmla="*/ 19791 h 1126566"/>
              <a:gd name="connsiteX197" fmla="*/ 1177886 w 12192000"/>
              <a:gd name="connsiteY197" fmla="*/ 30728 h 1126566"/>
              <a:gd name="connsiteX198" fmla="*/ 1305018 w 12192000"/>
              <a:gd name="connsiteY19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89561 w 12192000"/>
              <a:gd name="connsiteY177" fmla="*/ 73220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32892 w 12192000"/>
              <a:gd name="connsiteY183" fmla="*/ 62069 h 1126566"/>
              <a:gd name="connsiteX184" fmla="*/ 852003 w 12192000"/>
              <a:gd name="connsiteY184" fmla="*/ 61064 h 1126566"/>
              <a:gd name="connsiteX185" fmla="*/ 870719 w 12192000"/>
              <a:gd name="connsiteY185" fmla="*/ 47209 h 1126566"/>
              <a:gd name="connsiteX186" fmla="*/ 883786 w 12192000"/>
              <a:gd name="connsiteY186" fmla="*/ 45814 h 1126566"/>
              <a:gd name="connsiteX187" fmla="*/ 886400 w 12192000"/>
              <a:gd name="connsiteY187" fmla="*/ 43909 h 1126566"/>
              <a:gd name="connsiteX188" fmla="*/ 893881 w 12192000"/>
              <a:gd name="connsiteY188" fmla="*/ 40197 h 1126566"/>
              <a:gd name="connsiteX189" fmla="*/ 886282 w 12192000"/>
              <a:gd name="connsiteY189" fmla="*/ 36610 h 1126566"/>
              <a:gd name="connsiteX190" fmla="*/ 882653 w 12192000"/>
              <a:gd name="connsiteY190" fmla="*/ 24486 h 1126566"/>
              <a:gd name="connsiteX191" fmla="*/ 914199 w 12192000"/>
              <a:gd name="connsiteY191" fmla="*/ 6975 h 1126566"/>
              <a:gd name="connsiteX192" fmla="*/ 929751 w 12192000"/>
              <a:gd name="connsiteY192" fmla="*/ 5510 h 1126566"/>
              <a:gd name="connsiteX193" fmla="*/ 938844 w 12192000"/>
              <a:gd name="connsiteY193" fmla="*/ 8681 h 1126566"/>
              <a:gd name="connsiteX194" fmla="*/ 954142 w 12192000"/>
              <a:gd name="connsiteY194" fmla="*/ 8799 h 1126566"/>
              <a:gd name="connsiteX195" fmla="*/ 968213 w 12192000"/>
              <a:gd name="connsiteY195" fmla="*/ 19791 h 1126566"/>
              <a:gd name="connsiteX196" fmla="*/ 1177886 w 12192000"/>
              <a:gd name="connsiteY196" fmla="*/ 30728 h 1126566"/>
              <a:gd name="connsiteX197" fmla="*/ 1305018 w 12192000"/>
              <a:gd name="connsiteY19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32892 w 12192000"/>
              <a:gd name="connsiteY183" fmla="*/ 62069 h 1126566"/>
              <a:gd name="connsiteX184" fmla="*/ 852003 w 12192000"/>
              <a:gd name="connsiteY184" fmla="*/ 61064 h 1126566"/>
              <a:gd name="connsiteX185" fmla="*/ 870719 w 12192000"/>
              <a:gd name="connsiteY185" fmla="*/ 47209 h 1126566"/>
              <a:gd name="connsiteX186" fmla="*/ 883786 w 12192000"/>
              <a:gd name="connsiteY186" fmla="*/ 45814 h 1126566"/>
              <a:gd name="connsiteX187" fmla="*/ 886400 w 12192000"/>
              <a:gd name="connsiteY187" fmla="*/ 43909 h 1126566"/>
              <a:gd name="connsiteX188" fmla="*/ 893881 w 12192000"/>
              <a:gd name="connsiteY188" fmla="*/ 40197 h 1126566"/>
              <a:gd name="connsiteX189" fmla="*/ 886282 w 12192000"/>
              <a:gd name="connsiteY189" fmla="*/ 36610 h 1126566"/>
              <a:gd name="connsiteX190" fmla="*/ 882653 w 12192000"/>
              <a:gd name="connsiteY190" fmla="*/ 24486 h 1126566"/>
              <a:gd name="connsiteX191" fmla="*/ 914199 w 12192000"/>
              <a:gd name="connsiteY191" fmla="*/ 6975 h 1126566"/>
              <a:gd name="connsiteX192" fmla="*/ 929751 w 12192000"/>
              <a:gd name="connsiteY192" fmla="*/ 5510 h 1126566"/>
              <a:gd name="connsiteX193" fmla="*/ 938844 w 12192000"/>
              <a:gd name="connsiteY193" fmla="*/ 8681 h 1126566"/>
              <a:gd name="connsiteX194" fmla="*/ 954142 w 12192000"/>
              <a:gd name="connsiteY194" fmla="*/ 8799 h 1126566"/>
              <a:gd name="connsiteX195" fmla="*/ 968213 w 12192000"/>
              <a:gd name="connsiteY195" fmla="*/ 19791 h 1126566"/>
              <a:gd name="connsiteX196" fmla="*/ 1177886 w 12192000"/>
              <a:gd name="connsiteY196" fmla="*/ 30728 h 1126566"/>
              <a:gd name="connsiteX197" fmla="*/ 1305018 w 12192000"/>
              <a:gd name="connsiteY19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882653 w 12192000"/>
              <a:gd name="connsiteY189" fmla="*/ 24486 h 1126566"/>
              <a:gd name="connsiteX190" fmla="*/ 914199 w 12192000"/>
              <a:gd name="connsiteY190" fmla="*/ 6975 h 1126566"/>
              <a:gd name="connsiteX191" fmla="*/ 929751 w 12192000"/>
              <a:gd name="connsiteY191" fmla="*/ 5510 h 1126566"/>
              <a:gd name="connsiteX192" fmla="*/ 938844 w 12192000"/>
              <a:gd name="connsiteY192" fmla="*/ 8681 h 1126566"/>
              <a:gd name="connsiteX193" fmla="*/ 954142 w 12192000"/>
              <a:gd name="connsiteY193" fmla="*/ 8799 h 1126566"/>
              <a:gd name="connsiteX194" fmla="*/ 968213 w 12192000"/>
              <a:gd name="connsiteY194" fmla="*/ 19791 h 1126566"/>
              <a:gd name="connsiteX195" fmla="*/ 1177886 w 12192000"/>
              <a:gd name="connsiteY195" fmla="*/ 30728 h 1126566"/>
              <a:gd name="connsiteX196" fmla="*/ 1305018 w 12192000"/>
              <a:gd name="connsiteY19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54142 w 12192000"/>
              <a:gd name="connsiteY192" fmla="*/ 8799 h 1126566"/>
              <a:gd name="connsiteX193" fmla="*/ 96821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54142 w 12192000"/>
              <a:gd name="connsiteY192" fmla="*/ 879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88432 w 12192000"/>
              <a:gd name="connsiteY192" fmla="*/ 2403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50274 w 12192000"/>
              <a:gd name="connsiteY191" fmla="*/ 20111 h 1126566"/>
              <a:gd name="connsiteX192" fmla="*/ 988432 w 12192000"/>
              <a:gd name="connsiteY192" fmla="*/ 2403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50274 w 12192000"/>
              <a:gd name="connsiteY190" fmla="*/ 20111 h 1126566"/>
              <a:gd name="connsiteX191" fmla="*/ 988432 w 12192000"/>
              <a:gd name="connsiteY191" fmla="*/ 24039 h 1126566"/>
              <a:gd name="connsiteX192" fmla="*/ 1048223 w 12192000"/>
              <a:gd name="connsiteY192" fmla="*/ 19791 h 1126566"/>
              <a:gd name="connsiteX193" fmla="*/ 1177886 w 12192000"/>
              <a:gd name="connsiteY193" fmla="*/ 30728 h 1126566"/>
              <a:gd name="connsiteX194" fmla="*/ 1305018 w 12192000"/>
              <a:gd name="connsiteY19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779739 w 12192000"/>
              <a:gd name="connsiteY152" fmla="*/ 457323 h 1126566"/>
              <a:gd name="connsiteX153" fmla="*/ 11828107 w 12192000"/>
              <a:gd name="connsiteY153" fmla="*/ 477948 h 1126566"/>
              <a:gd name="connsiteX154" fmla="*/ 11866598 w 12192000"/>
              <a:gd name="connsiteY154" fmla="*/ 486803 h 1126566"/>
              <a:gd name="connsiteX155" fmla="*/ 11916744 w 12192000"/>
              <a:gd name="connsiteY155" fmla="*/ 502917 h 1126566"/>
              <a:gd name="connsiteX156" fmla="*/ 11949248 w 12192000"/>
              <a:gd name="connsiteY156" fmla="*/ 518881 h 1126566"/>
              <a:gd name="connsiteX157" fmla="*/ 11951002 w 12192000"/>
              <a:gd name="connsiteY157" fmla="*/ 518735 h 1126566"/>
              <a:gd name="connsiteX158" fmla="*/ 11957283 w 12192000"/>
              <a:gd name="connsiteY158" fmla="*/ 522828 h 1126566"/>
              <a:gd name="connsiteX159" fmla="*/ 11966535 w 12192000"/>
              <a:gd name="connsiteY159" fmla="*/ 527372 h 1126566"/>
              <a:gd name="connsiteX160" fmla="*/ 12026007 w 12192000"/>
              <a:gd name="connsiteY160" fmla="*/ 534384 h 1126566"/>
              <a:gd name="connsiteX161" fmla="*/ 12035188 w 12192000"/>
              <a:gd name="connsiteY161" fmla="*/ 529609 h 1126566"/>
              <a:gd name="connsiteX162" fmla="*/ 12115225 w 12192000"/>
              <a:gd name="connsiteY162" fmla="*/ 561895 h 1126566"/>
              <a:gd name="connsiteX163" fmla="*/ 12191636 w 12192000"/>
              <a:gd name="connsiteY163" fmla="*/ 558318 h 1126566"/>
              <a:gd name="connsiteX164" fmla="*/ 12192000 w 12192000"/>
              <a:gd name="connsiteY164" fmla="*/ 558295 h 1126566"/>
              <a:gd name="connsiteX165" fmla="*/ 12192000 w 12192000"/>
              <a:gd name="connsiteY165" fmla="*/ 1126566 h 1126566"/>
              <a:gd name="connsiteX166" fmla="*/ 0 w 12192000"/>
              <a:gd name="connsiteY166" fmla="*/ 1126566 h 1126566"/>
              <a:gd name="connsiteX167" fmla="*/ 0 w 12192000"/>
              <a:gd name="connsiteY167" fmla="*/ 401922 h 1126566"/>
              <a:gd name="connsiteX168" fmla="*/ 25242 w 12192000"/>
              <a:gd name="connsiteY168" fmla="*/ 388862 h 1126566"/>
              <a:gd name="connsiteX169" fmla="*/ 96922 w 12192000"/>
              <a:gd name="connsiteY169" fmla="*/ 357381 h 1126566"/>
              <a:gd name="connsiteX170" fmla="*/ 164580 w 12192000"/>
              <a:gd name="connsiteY170" fmla="*/ 322443 h 1126566"/>
              <a:gd name="connsiteX171" fmla="*/ 258712 w 12192000"/>
              <a:gd name="connsiteY171" fmla="*/ 286531 h 1126566"/>
              <a:gd name="connsiteX172" fmla="*/ 316354 w 12192000"/>
              <a:gd name="connsiteY172" fmla="*/ 238529 h 1126566"/>
              <a:gd name="connsiteX173" fmla="*/ 328834 w 12192000"/>
              <a:gd name="connsiteY173" fmla="*/ 240963 h 1126566"/>
              <a:gd name="connsiteX174" fmla="*/ 383414 w 12192000"/>
              <a:gd name="connsiteY174" fmla="*/ 221196 h 1126566"/>
              <a:gd name="connsiteX175" fmla="*/ 537708 w 12192000"/>
              <a:gd name="connsiteY175" fmla="*/ 119020 h 1126566"/>
              <a:gd name="connsiteX176" fmla="*/ 653257 w 12192000"/>
              <a:gd name="connsiteY176" fmla="*/ 91372 h 1126566"/>
              <a:gd name="connsiteX177" fmla="*/ 763197 w 12192000"/>
              <a:gd name="connsiteY177" fmla="*/ 59356 h 1126566"/>
              <a:gd name="connsiteX178" fmla="*/ 778208 w 12192000"/>
              <a:gd name="connsiteY178" fmla="*/ 63801 h 1126566"/>
              <a:gd name="connsiteX179" fmla="*/ 784725 w 12192000"/>
              <a:gd name="connsiteY179" fmla="*/ 62505 h 1126566"/>
              <a:gd name="connsiteX180" fmla="*/ 785400 w 12192000"/>
              <a:gd name="connsiteY180" fmla="*/ 62796 h 1126566"/>
              <a:gd name="connsiteX181" fmla="*/ 786774 w 12192000"/>
              <a:gd name="connsiteY181" fmla="*/ 62098 h 1126566"/>
              <a:gd name="connsiteX182" fmla="*/ 852003 w 12192000"/>
              <a:gd name="connsiteY182" fmla="*/ 61064 h 1126566"/>
              <a:gd name="connsiteX183" fmla="*/ 870719 w 12192000"/>
              <a:gd name="connsiteY183" fmla="*/ 47209 h 1126566"/>
              <a:gd name="connsiteX184" fmla="*/ 883786 w 12192000"/>
              <a:gd name="connsiteY184" fmla="*/ 45814 h 1126566"/>
              <a:gd name="connsiteX185" fmla="*/ 886400 w 12192000"/>
              <a:gd name="connsiteY185" fmla="*/ 43909 h 1126566"/>
              <a:gd name="connsiteX186" fmla="*/ 893881 w 12192000"/>
              <a:gd name="connsiteY186" fmla="*/ 40197 h 1126566"/>
              <a:gd name="connsiteX187" fmla="*/ 886282 w 12192000"/>
              <a:gd name="connsiteY187" fmla="*/ 36610 h 1126566"/>
              <a:gd name="connsiteX188" fmla="*/ 950274 w 12192000"/>
              <a:gd name="connsiteY188" fmla="*/ 20111 h 1126566"/>
              <a:gd name="connsiteX189" fmla="*/ 988432 w 12192000"/>
              <a:gd name="connsiteY189" fmla="*/ 24039 h 1126566"/>
              <a:gd name="connsiteX190" fmla="*/ 1048223 w 12192000"/>
              <a:gd name="connsiteY190" fmla="*/ 19791 h 1126566"/>
              <a:gd name="connsiteX191" fmla="*/ 1177886 w 12192000"/>
              <a:gd name="connsiteY191" fmla="*/ 30728 h 1126566"/>
              <a:gd name="connsiteX192" fmla="*/ 1305018 w 12192000"/>
              <a:gd name="connsiteY19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82810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78619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64276 w 12192000"/>
              <a:gd name="connsiteY151" fmla="*/ 386951 h 1126566"/>
              <a:gd name="connsiteX152" fmla="*/ 1178619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1957283 w 12192000"/>
              <a:gd name="connsiteY156" fmla="*/ 522828 h 1126566"/>
              <a:gd name="connsiteX157" fmla="*/ 11966535 w 12192000"/>
              <a:gd name="connsiteY157" fmla="*/ 527372 h 1126566"/>
              <a:gd name="connsiteX158" fmla="*/ 12026007 w 12192000"/>
              <a:gd name="connsiteY158" fmla="*/ 534384 h 1126566"/>
              <a:gd name="connsiteX159" fmla="*/ 12035188 w 12192000"/>
              <a:gd name="connsiteY159" fmla="*/ 529609 h 1126566"/>
              <a:gd name="connsiteX160" fmla="*/ 12115225 w 12192000"/>
              <a:gd name="connsiteY160" fmla="*/ 561895 h 1126566"/>
              <a:gd name="connsiteX161" fmla="*/ 12191636 w 12192000"/>
              <a:gd name="connsiteY161" fmla="*/ 558318 h 1126566"/>
              <a:gd name="connsiteX162" fmla="*/ 12192000 w 12192000"/>
              <a:gd name="connsiteY162" fmla="*/ 558295 h 1126566"/>
              <a:gd name="connsiteX163" fmla="*/ 12192000 w 12192000"/>
              <a:gd name="connsiteY163" fmla="*/ 1126566 h 1126566"/>
              <a:gd name="connsiteX164" fmla="*/ 0 w 12192000"/>
              <a:gd name="connsiteY164" fmla="*/ 1126566 h 1126566"/>
              <a:gd name="connsiteX165" fmla="*/ 0 w 12192000"/>
              <a:gd name="connsiteY165" fmla="*/ 401922 h 1126566"/>
              <a:gd name="connsiteX166" fmla="*/ 25242 w 12192000"/>
              <a:gd name="connsiteY166" fmla="*/ 388862 h 1126566"/>
              <a:gd name="connsiteX167" fmla="*/ 96922 w 12192000"/>
              <a:gd name="connsiteY167" fmla="*/ 357381 h 1126566"/>
              <a:gd name="connsiteX168" fmla="*/ 164580 w 12192000"/>
              <a:gd name="connsiteY168" fmla="*/ 322443 h 1126566"/>
              <a:gd name="connsiteX169" fmla="*/ 258712 w 12192000"/>
              <a:gd name="connsiteY169" fmla="*/ 286531 h 1126566"/>
              <a:gd name="connsiteX170" fmla="*/ 316354 w 12192000"/>
              <a:gd name="connsiteY170" fmla="*/ 238529 h 1126566"/>
              <a:gd name="connsiteX171" fmla="*/ 328834 w 12192000"/>
              <a:gd name="connsiteY171" fmla="*/ 240963 h 1126566"/>
              <a:gd name="connsiteX172" fmla="*/ 383414 w 12192000"/>
              <a:gd name="connsiteY172" fmla="*/ 221196 h 1126566"/>
              <a:gd name="connsiteX173" fmla="*/ 537708 w 12192000"/>
              <a:gd name="connsiteY173" fmla="*/ 119020 h 1126566"/>
              <a:gd name="connsiteX174" fmla="*/ 653257 w 12192000"/>
              <a:gd name="connsiteY174" fmla="*/ 91372 h 1126566"/>
              <a:gd name="connsiteX175" fmla="*/ 763197 w 12192000"/>
              <a:gd name="connsiteY175" fmla="*/ 59356 h 1126566"/>
              <a:gd name="connsiteX176" fmla="*/ 778208 w 12192000"/>
              <a:gd name="connsiteY176" fmla="*/ 63801 h 1126566"/>
              <a:gd name="connsiteX177" fmla="*/ 784725 w 12192000"/>
              <a:gd name="connsiteY177" fmla="*/ 62505 h 1126566"/>
              <a:gd name="connsiteX178" fmla="*/ 785400 w 12192000"/>
              <a:gd name="connsiteY178" fmla="*/ 62796 h 1126566"/>
              <a:gd name="connsiteX179" fmla="*/ 786774 w 12192000"/>
              <a:gd name="connsiteY179" fmla="*/ 62098 h 1126566"/>
              <a:gd name="connsiteX180" fmla="*/ 852003 w 12192000"/>
              <a:gd name="connsiteY180" fmla="*/ 61064 h 1126566"/>
              <a:gd name="connsiteX181" fmla="*/ 870719 w 12192000"/>
              <a:gd name="connsiteY181" fmla="*/ 47209 h 1126566"/>
              <a:gd name="connsiteX182" fmla="*/ 883786 w 12192000"/>
              <a:gd name="connsiteY182" fmla="*/ 45814 h 1126566"/>
              <a:gd name="connsiteX183" fmla="*/ 886400 w 12192000"/>
              <a:gd name="connsiteY183" fmla="*/ 43909 h 1126566"/>
              <a:gd name="connsiteX184" fmla="*/ 893881 w 12192000"/>
              <a:gd name="connsiteY184" fmla="*/ 40197 h 1126566"/>
              <a:gd name="connsiteX185" fmla="*/ 886282 w 12192000"/>
              <a:gd name="connsiteY185" fmla="*/ 36610 h 1126566"/>
              <a:gd name="connsiteX186" fmla="*/ 950274 w 12192000"/>
              <a:gd name="connsiteY186" fmla="*/ 20111 h 1126566"/>
              <a:gd name="connsiteX187" fmla="*/ 988432 w 12192000"/>
              <a:gd name="connsiteY187" fmla="*/ 24039 h 1126566"/>
              <a:gd name="connsiteX188" fmla="*/ 1048223 w 12192000"/>
              <a:gd name="connsiteY188" fmla="*/ 19791 h 1126566"/>
              <a:gd name="connsiteX189" fmla="*/ 1177886 w 12192000"/>
              <a:gd name="connsiteY189" fmla="*/ 30728 h 1126566"/>
              <a:gd name="connsiteX190" fmla="*/ 1305018 w 12192000"/>
              <a:gd name="connsiteY190"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1957283 w 12192000"/>
              <a:gd name="connsiteY156" fmla="*/ 522828 h 1126566"/>
              <a:gd name="connsiteX157" fmla="*/ 12026007 w 12192000"/>
              <a:gd name="connsiteY157" fmla="*/ 534384 h 1126566"/>
              <a:gd name="connsiteX158" fmla="*/ 12035188 w 12192000"/>
              <a:gd name="connsiteY158" fmla="*/ 529609 h 1126566"/>
              <a:gd name="connsiteX159" fmla="*/ 12115225 w 12192000"/>
              <a:gd name="connsiteY159" fmla="*/ 561895 h 1126566"/>
              <a:gd name="connsiteX160" fmla="*/ 12191636 w 12192000"/>
              <a:gd name="connsiteY160" fmla="*/ 558318 h 1126566"/>
              <a:gd name="connsiteX161" fmla="*/ 12192000 w 12192000"/>
              <a:gd name="connsiteY161" fmla="*/ 558295 h 1126566"/>
              <a:gd name="connsiteX162" fmla="*/ 12192000 w 12192000"/>
              <a:gd name="connsiteY162" fmla="*/ 1126566 h 1126566"/>
              <a:gd name="connsiteX163" fmla="*/ 0 w 12192000"/>
              <a:gd name="connsiteY163" fmla="*/ 1126566 h 1126566"/>
              <a:gd name="connsiteX164" fmla="*/ 0 w 12192000"/>
              <a:gd name="connsiteY164" fmla="*/ 401922 h 1126566"/>
              <a:gd name="connsiteX165" fmla="*/ 25242 w 12192000"/>
              <a:gd name="connsiteY165" fmla="*/ 388862 h 1126566"/>
              <a:gd name="connsiteX166" fmla="*/ 96922 w 12192000"/>
              <a:gd name="connsiteY166" fmla="*/ 357381 h 1126566"/>
              <a:gd name="connsiteX167" fmla="*/ 164580 w 12192000"/>
              <a:gd name="connsiteY167" fmla="*/ 322443 h 1126566"/>
              <a:gd name="connsiteX168" fmla="*/ 258712 w 12192000"/>
              <a:gd name="connsiteY168" fmla="*/ 286531 h 1126566"/>
              <a:gd name="connsiteX169" fmla="*/ 316354 w 12192000"/>
              <a:gd name="connsiteY169" fmla="*/ 238529 h 1126566"/>
              <a:gd name="connsiteX170" fmla="*/ 328834 w 12192000"/>
              <a:gd name="connsiteY170" fmla="*/ 240963 h 1126566"/>
              <a:gd name="connsiteX171" fmla="*/ 383414 w 12192000"/>
              <a:gd name="connsiteY171" fmla="*/ 221196 h 1126566"/>
              <a:gd name="connsiteX172" fmla="*/ 537708 w 12192000"/>
              <a:gd name="connsiteY172" fmla="*/ 119020 h 1126566"/>
              <a:gd name="connsiteX173" fmla="*/ 653257 w 12192000"/>
              <a:gd name="connsiteY173" fmla="*/ 91372 h 1126566"/>
              <a:gd name="connsiteX174" fmla="*/ 763197 w 12192000"/>
              <a:gd name="connsiteY174" fmla="*/ 59356 h 1126566"/>
              <a:gd name="connsiteX175" fmla="*/ 778208 w 12192000"/>
              <a:gd name="connsiteY175" fmla="*/ 63801 h 1126566"/>
              <a:gd name="connsiteX176" fmla="*/ 784725 w 12192000"/>
              <a:gd name="connsiteY176" fmla="*/ 62505 h 1126566"/>
              <a:gd name="connsiteX177" fmla="*/ 785400 w 12192000"/>
              <a:gd name="connsiteY177" fmla="*/ 62796 h 1126566"/>
              <a:gd name="connsiteX178" fmla="*/ 786774 w 12192000"/>
              <a:gd name="connsiteY178" fmla="*/ 62098 h 1126566"/>
              <a:gd name="connsiteX179" fmla="*/ 852003 w 12192000"/>
              <a:gd name="connsiteY179" fmla="*/ 61064 h 1126566"/>
              <a:gd name="connsiteX180" fmla="*/ 870719 w 12192000"/>
              <a:gd name="connsiteY180" fmla="*/ 47209 h 1126566"/>
              <a:gd name="connsiteX181" fmla="*/ 883786 w 12192000"/>
              <a:gd name="connsiteY181" fmla="*/ 45814 h 1126566"/>
              <a:gd name="connsiteX182" fmla="*/ 886400 w 12192000"/>
              <a:gd name="connsiteY182" fmla="*/ 43909 h 1126566"/>
              <a:gd name="connsiteX183" fmla="*/ 893881 w 12192000"/>
              <a:gd name="connsiteY183" fmla="*/ 40197 h 1126566"/>
              <a:gd name="connsiteX184" fmla="*/ 886282 w 12192000"/>
              <a:gd name="connsiteY184" fmla="*/ 36610 h 1126566"/>
              <a:gd name="connsiteX185" fmla="*/ 950274 w 12192000"/>
              <a:gd name="connsiteY185" fmla="*/ 20111 h 1126566"/>
              <a:gd name="connsiteX186" fmla="*/ 988432 w 12192000"/>
              <a:gd name="connsiteY186" fmla="*/ 24039 h 1126566"/>
              <a:gd name="connsiteX187" fmla="*/ 1048223 w 12192000"/>
              <a:gd name="connsiteY187" fmla="*/ 19791 h 1126566"/>
              <a:gd name="connsiteX188" fmla="*/ 1177886 w 12192000"/>
              <a:gd name="connsiteY188" fmla="*/ 30728 h 1126566"/>
              <a:gd name="connsiteX189" fmla="*/ 1305018 w 12192000"/>
              <a:gd name="connsiteY189"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2026007 w 12192000"/>
              <a:gd name="connsiteY156" fmla="*/ 534384 h 1126566"/>
              <a:gd name="connsiteX157" fmla="*/ 12035188 w 12192000"/>
              <a:gd name="connsiteY157" fmla="*/ 529609 h 1126566"/>
              <a:gd name="connsiteX158" fmla="*/ 12115225 w 12192000"/>
              <a:gd name="connsiteY158" fmla="*/ 561895 h 1126566"/>
              <a:gd name="connsiteX159" fmla="*/ 12191636 w 12192000"/>
              <a:gd name="connsiteY159" fmla="*/ 558318 h 1126566"/>
              <a:gd name="connsiteX160" fmla="*/ 12192000 w 12192000"/>
              <a:gd name="connsiteY160" fmla="*/ 558295 h 1126566"/>
              <a:gd name="connsiteX161" fmla="*/ 12192000 w 12192000"/>
              <a:gd name="connsiteY161" fmla="*/ 1126566 h 1126566"/>
              <a:gd name="connsiteX162" fmla="*/ 0 w 12192000"/>
              <a:gd name="connsiteY162" fmla="*/ 1126566 h 1126566"/>
              <a:gd name="connsiteX163" fmla="*/ 0 w 12192000"/>
              <a:gd name="connsiteY163" fmla="*/ 401922 h 1126566"/>
              <a:gd name="connsiteX164" fmla="*/ 25242 w 12192000"/>
              <a:gd name="connsiteY164" fmla="*/ 388862 h 1126566"/>
              <a:gd name="connsiteX165" fmla="*/ 96922 w 12192000"/>
              <a:gd name="connsiteY165" fmla="*/ 357381 h 1126566"/>
              <a:gd name="connsiteX166" fmla="*/ 164580 w 12192000"/>
              <a:gd name="connsiteY166" fmla="*/ 322443 h 1126566"/>
              <a:gd name="connsiteX167" fmla="*/ 258712 w 12192000"/>
              <a:gd name="connsiteY167" fmla="*/ 286531 h 1126566"/>
              <a:gd name="connsiteX168" fmla="*/ 316354 w 12192000"/>
              <a:gd name="connsiteY168" fmla="*/ 238529 h 1126566"/>
              <a:gd name="connsiteX169" fmla="*/ 328834 w 12192000"/>
              <a:gd name="connsiteY169" fmla="*/ 240963 h 1126566"/>
              <a:gd name="connsiteX170" fmla="*/ 383414 w 12192000"/>
              <a:gd name="connsiteY170" fmla="*/ 221196 h 1126566"/>
              <a:gd name="connsiteX171" fmla="*/ 537708 w 12192000"/>
              <a:gd name="connsiteY171" fmla="*/ 119020 h 1126566"/>
              <a:gd name="connsiteX172" fmla="*/ 653257 w 12192000"/>
              <a:gd name="connsiteY172" fmla="*/ 91372 h 1126566"/>
              <a:gd name="connsiteX173" fmla="*/ 763197 w 12192000"/>
              <a:gd name="connsiteY173" fmla="*/ 59356 h 1126566"/>
              <a:gd name="connsiteX174" fmla="*/ 778208 w 12192000"/>
              <a:gd name="connsiteY174" fmla="*/ 63801 h 1126566"/>
              <a:gd name="connsiteX175" fmla="*/ 784725 w 12192000"/>
              <a:gd name="connsiteY175" fmla="*/ 62505 h 1126566"/>
              <a:gd name="connsiteX176" fmla="*/ 785400 w 12192000"/>
              <a:gd name="connsiteY176" fmla="*/ 62796 h 1126566"/>
              <a:gd name="connsiteX177" fmla="*/ 786774 w 12192000"/>
              <a:gd name="connsiteY177" fmla="*/ 62098 h 1126566"/>
              <a:gd name="connsiteX178" fmla="*/ 852003 w 12192000"/>
              <a:gd name="connsiteY178" fmla="*/ 61064 h 1126566"/>
              <a:gd name="connsiteX179" fmla="*/ 870719 w 12192000"/>
              <a:gd name="connsiteY179" fmla="*/ 47209 h 1126566"/>
              <a:gd name="connsiteX180" fmla="*/ 883786 w 12192000"/>
              <a:gd name="connsiteY180" fmla="*/ 45814 h 1126566"/>
              <a:gd name="connsiteX181" fmla="*/ 886400 w 12192000"/>
              <a:gd name="connsiteY181" fmla="*/ 43909 h 1126566"/>
              <a:gd name="connsiteX182" fmla="*/ 893881 w 12192000"/>
              <a:gd name="connsiteY182" fmla="*/ 40197 h 1126566"/>
              <a:gd name="connsiteX183" fmla="*/ 886282 w 12192000"/>
              <a:gd name="connsiteY183" fmla="*/ 36610 h 1126566"/>
              <a:gd name="connsiteX184" fmla="*/ 950274 w 12192000"/>
              <a:gd name="connsiteY184" fmla="*/ 20111 h 1126566"/>
              <a:gd name="connsiteX185" fmla="*/ 988432 w 12192000"/>
              <a:gd name="connsiteY185" fmla="*/ 24039 h 1126566"/>
              <a:gd name="connsiteX186" fmla="*/ 1048223 w 12192000"/>
              <a:gd name="connsiteY186" fmla="*/ 19791 h 1126566"/>
              <a:gd name="connsiteX187" fmla="*/ 1177886 w 12192000"/>
              <a:gd name="connsiteY187" fmla="*/ 30728 h 1126566"/>
              <a:gd name="connsiteX188" fmla="*/ 1305018 w 12192000"/>
              <a:gd name="connsiteY18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68356 w 12192000"/>
              <a:gd name="connsiteY119" fmla="*/ 34061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2026007 w 12192000"/>
              <a:gd name="connsiteY156" fmla="*/ 534384 h 1126566"/>
              <a:gd name="connsiteX157" fmla="*/ 12035188 w 12192000"/>
              <a:gd name="connsiteY157" fmla="*/ 529609 h 1126566"/>
              <a:gd name="connsiteX158" fmla="*/ 12115225 w 12192000"/>
              <a:gd name="connsiteY158" fmla="*/ 561895 h 1126566"/>
              <a:gd name="connsiteX159" fmla="*/ 12191636 w 12192000"/>
              <a:gd name="connsiteY159" fmla="*/ 558318 h 1126566"/>
              <a:gd name="connsiteX160" fmla="*/ 12192000 w 12192000"/>
              <a:gd name="connsiteY160" fmla="*/ 558295 h 1126566"/>
              <a:gd name="connsiteX161" fmla="*/ 12192000 w 12192000"/>
              <a:gd name="connsiteY161" fmla="*/ 1126566 h 1126566"/>
              <a:gd name="connsiteX162" fmla="*/ 0 w 12192000"/>
              <a:gd name="connsiteY162" fmla="*/ 1126566 h 1126566"/>
              <a:gd name="connsiteX163" fmla="*/ 0 w 12192000"/>
              <a:gd name="connsiteY163" fmla="*/ 401922 h 1126566"/>
              <a:gd name="connsiteX164" fmla="*/ 25242 w 12192000"/>
              <a:gd name="connsiteY164" fmla="*/ 388862 h 1126566"/>
              <a:gd name="connsiteX165" fmla="*/ 96922 w 12192000"/>
              <a:gd name="connsiteY165" fmla="*/ 357381 h 1126566"/>
              <a:gd name="connsiteX166" fmla="*/ 164580 w 12192000"/>
              <a:gd name="connsiteY166" fmla="*/ 322443 h 1126566"/>
              <a:gd name="connsiteX167" fmla="*/ 258712 w 12192000"/>
              <a:gd name="connsiteY167" fmla="*/ 286531 h 1126566"/>
              <a:gd name="connsiteX168" fmla="*/ 316354 w 12192000"/>
              <a:gd name="connsiteY168" fmla="*/ 238529 h 1126566"/>
              <a:gd name="connsiteX169" fmla="*/ 328834 w 12192000"/>
              <a:gd name="connsiteY169" fmla="*/ 240963 h 1126566"/>
              <a:gd name="connsiteX170" fmla="*/ 383414 w 12192000"/>
              <a:gd name="connsiteY170" fmla="*/ 221196 h 1126566"/>
              <a:gd name="connsiteX171" fmla="*/ 537708 w 12192000"/>
              <a:gd name="connsiteY171" fmla="*/ 119020 h 1126566"/>
              <a:gd name="connsiteX172" fmla="*/ 653257 w 12192000"/>
              <a:gd name="connsiteY172" fmla="*/ 91372 h 1126566"/>
              <a:gd name="connsiteX173" fmla="*/ 763197 w 12192000"/>
              <a:gd name="connsiteY173" fmla="*/ 59356 h 1126566"/>
              <a:gd name="connsiteX174" fmla="*/ 778208 w 12192000"/>
              <a:gd name="connsiteY174" fmla="*/ 63801 h 1126566"/>
              <a:gd name="connsiteX175" fmla="*/ 784725 w 12192000"/>
              <a:gd name="connsiteY175" fmla="*/ 62505 h 1126566"/>
              <a:gd name="connsiteX176" fmla="*/ 785400 w 12192000"/>
              <a:gd name="connsiteY176" fmla="*/ 62796 h 1126566"/>
              <a:gd name="connsiteX177" fmla="*/ 786774 w 12192000"/>
              <a:gd name="connsiteY177" fmla="*/ 62098 h 1126566"/>
              <a:gd name="connsiteX178" fmla="*/ 852003 w 12192000"/>
              <a:gd name="connsiteY178" fmla="*/ 61064 h 1126566"/>
              <a:gd name="connsiteX179" fmla="*/ 870719 w 12192000"/>
              <a:gd name="connsiteY179" fmla="*/ 47209 h 1126566"/>
              <a:gd name="connsiteX180" fmla="*/ 883786 w 12192000"/>
              <a:gd name="connsiteY180" fmla="*/ 45814 h 1126566"/>
              <a:gd name="connsiteX181" fmla="*/ 886400 w 12192000"/>
              <a:gd name="connsiteY181" fmla="*/ 43909 h 1126566"/>
              <a:gd name="connsiteX182" fmla="*/ 893881 w 12192000"/>
              <a:gd name="connsiteY182" fmla="*/ 40197 h 1126566"/>
              <a:gd name="connsiteX183" fmla="*/ 886282 w 12192000"/>
              <a:gd name="connsiteY183" fmla="*/ 36610 h 1126566"/>
              <a:gd name="connsiteX184" fmla="*/ 950274 w 12192000"/>
              <a:gd name="connsiteY184" fmla="*/ 20111 h 1126566"/>
              <a:gd name="connsiteX185" fmla="*/ 988432 w 12192000"/>
              <a:gd name="connsiteY185" fmla="*/ 24039 h 1126566"/>
              <a:gd name="connsiteX186" fmla="*/ 1048223 w 12192000"/>
              <a:gd name="connsiteY186" fmla="*/ 19791 h 1126566"/>
              <a:gd name="connsiteX187" fmla="*/ 1177886 w 12192000"/>
              <a:gd name="connsiteY187" fmla="*/ 30728 h 1126566"/>
              <a:gd name="connsiteX188" fmla="*/ 1305018 w 12192000"/>
              <a:gd name="connsiteY18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121534 w 12192000"/>
              <a:gd name="connsiteY112" fmla="*/ 437514 h 1126566"/>
              <a:gd name="connsiteX113" fmla="*/ 10199200 w 12192000"/>
              <a:gd name="connsiteY113" fmla="*/ 438197 h 1126566"/>
              <a:gd name="connsiteX114" fmla="*/ 10245648 w 12192000"/>
              <a:gd name="connsiteY114" fmla="*/ 438831 h 1126566"/>
              <a:gd name="connsiteX115" fmla="*/ 10369590 w 12192000"/>
              <a:gd name="connsiteY115" fmla="*/ 423377 h 1126566"/>
              <a:gd name="connsiteX116" fmla="*/ 10575777 w 12192000"/>
              <a:gd name="connsiteY116" fmla="*/ 355859 h 1126566"/>
              <a:gd name="connsiteX117" fmla="*/ 10638984 w 12192000"/>
              <a:gd name="connsiteY117" fmla="*/ 347416 h 1126566"/>
              <a:gd name="connsiteX118" fmla="*/ 10668356 w 12192000"/>
              <a:gd name="connsiteY118" fmla="*/ 340612 h 1126566"/>
              <a:gd name="connsiteX119" fmla="*/ 10732175 w 12192000"/>
              <a:gd name="connsiteY119" fmla="*/ 317549 h 1126566"/>
              <a:gd name="connsiteX120" fmla="*/ 10862886 w 12192000"/>
              <a:gd name="connsiteY120" fmla="*/ 313438 h 1126566"/>
              <a:gd name="connsiteX121" fmla="*/ 10963063 w 12192000"/>
              <a:gd name="connsiteY121" fmla="*/ 317771 h 1126566"/>
              <a:gd name="connsiteX122" fmla="*/ 11018562 w 12192000"/>
              <a:gd name="connsiteY122" fmla="*/ 316991 h 1126566"/>
              <a:gd name="connsiteX123" fmla="*/ 11059692 w 12192000"/>
              <a:gd name="connsiteY123" fmla="*/ 319983 h 1126566"/>
              <a:gd name="connsiteX124" fmla="*/ 11160371 w 12192000"/>
              <a:gd name="connsiteY124" fmla="*/ 308440 h 1126566"/>
              <a:gd name="connsiteX125" fmla="*/ 11178386 w 12192000"/>
              <a:gd name="connsiteY125" fmla="*/ 299490 h 1126566"/>
              <a:gd name="connsiteX126" fmla="*/ 11192494 w 12192000"/>
              <a:gd name="connsiteY126" fmla="*/ 296221 h 1126566"/>
              <a:gd name="connsiteX127" fmla="*/ 11199770 w 12192000"/>
              <a:gd name="connsiteY127" fmla="*/ 299772 h 1126566"/>
              <a:gd name="connsiteX128" fmla="*/ 11217258 w 12192000"/>
              <a:gd name="connsiteY128" fmla="*/ 293681 h 1126566"/>
              <a:gd name="connsiteX129" fmla="*/ 11245798 w 12192000"/>
              <a:gd name="connsiteY129" fmla="*/ 292170 h 1126566"/>
              <a:gd name="connsiteX130" fmla="*/ 11255992 w 12192000"/>
              <a:gd name="connsiteY130" fmla="*/ 291919 h 1126566"/>
              <a:gd name="connsiteX131" fmla="*/ 11264859 w 12192000"/>
              <a:gd name="connsiteY131" fmla="*/ 293937 h 1126566"/>
              <a:gd name="connsiteX132" fmla="*/ 11276151 w 12192000"/>
              <a:gd name="connsiteY132" fmla="*/ 293070 h 1126566"/>
              <a:gd name="connsiteX133" fmla="*/ 11279850 w 12192000"/>
              <a:gd name="connsiteY133" fmla="*/ 291330 h 1126566"/>
              <a:gd name="connsiteX134" fmla="*/ 11290818 w 12192000"/>
              <a:gd name="connsiteY134" fmla="*/ 291060 h 1126566"/>
              <a:gd name="connsiteX135" fmla="*/ 11296248 w 12192000"/>
              <a:gd name="connsiteY135" fmla="*/ 290163 h 1126566"/>
              <a:gd name="connsiteX136" fmla="*/ 11301652 w 12192000"/>
              <a:gd name="connsiteY136" fmla="*/ 290324 h 1126566"/>
              <a:gd name="connsiteX137" fmla="*/ 11339114 w 12192000"/>
              <a:gd name="connsiteY137" fmla="*/ 288153 h 1126566"/>
              <a:gd name="connsiteX138" fmla="*/ 11345146 w 12192000"/>
              <a:gd name="connsiteY138" fmla="*/ 290802 h 1126566"/>
              <a:gd name="connsiteX139" fmla="*/ 11400126 w 12192000"/>
              <a:gd name="connsiteY139" fmla="*/ 292287 h 1126566"/>
              <a:gd name="connsiteX140" fmla="*/ 11400420 w 12192000"/>
              <a:gd name="connsiteY140" fmla="*/ 293758 h 1126566"/>
              <a:gd name="connsiteX141" fmla="*/ 11413889 w 12192000"/>
              <a:gd name="connsiteY141" fmla="*/ 300516 h 1126566"/>
              <a:gd name="connsiteX142" fmla="*/ 11440688 w 12192000"/>
              <a:gd name="connsiteY142" fmla="*/ 310121 h 1126566"/>
              <a:gd name="connsiteX143" fmla="*/ 11496733 w 12192000"/>
              <a:gd name="connsiteY143" fmla="*/ 350225 h 1126566"/>
              <a:gd name="connsiteX144" fmla="*/ 11554005 w 12192000"/>
              <a:gd name="connsiteY144" fmla="*/ 351933 h 1126566"/>
              <a:gd name="connsiteX145" fmla="*/ 11565304 w 12192000"/>
              <a:gd name="connsiteY145" fmla="*/ 353069 h 1126566"/>
              <a:gd name="connsiteX146" fmla="*/ 11565435 w 12192000"/>
              <a:gd name="connsiteY146" fmla="*/ 353419 h 1126566"/>
              <a:gd name="connsiteX147" fmla="*/ 11577168 w 12192000"/>
              <a:gd name="connsiteY147" fmla="*/ 355270 h 1126566"/>
              <a:gd name="connsiteX148" fmla="*/ 11607823 w 12192000"/>
              <a:gd name="connsiteY148" fmla="*/ 357347 h 1126566"/>
              <a:gd name="connsiteX149" fmla="*/ 11664276 w 12192000"/>
              <a:gd name="connsiteY149" fmla="*/ 386951 h 1126566"/>
              <a:gd name="connsiteX150" fmla="*/ 11786197 w 12192000"/>
              <a:gd name="connsiteY150" fmla="*/ 477948 h 1126566"/>
              <a:gd name="connsiteX151" fmla="*/ 11866598 w 12192000"/>
              <a:gd name="connsiteY151" fmla="*/ 486803 h 1126566"/>
              <a:gd name="connsiteX152" fmla="*/ 11916744 w 12192000"/>
              <a:gd name="connsiteY152" fmla="*/ 502917 h 1126566"/>
              <a:gd name="connsiteX153" fmla="*/ 11949248 w 12192000"/>
              <a:gd name="connsiteY153" fmla="*/ 518881 h 1126566"/>
              <a:gd name="connsiteX154" fmla="*/ 11951002 w 12192000"/>
              <a:gd name="connsiteY154" fmla="*/ 518735 h 1126566"/>
              <a:gd name="connsiteX155" fmla="*/ 12026007 w 12192000"/>
              <a:gd name="connsiteY155" fmla="*/ 534384 h 1126566"/>
              <a:gd name="connsiteX156" fmla="*/ 12035188 w 12192000"/>
              <a:gd name="connsiteY156" fmla="*/ 529609 h 1126566"/>
              <a:gd name="connsiteX157" fmla="*/ 12115225 w 12192000"/>
              <a:gd name="connsiteY157" fmla="*/ 561895 h 1126566"/>
              <a:gd name="connsiteX158" fmla="*/ 12191636 w 12192000"/>
              <a:gd name="connsiteY158" fmla="*/ 558318 h 1126566"/>
              <a:gd name="connsiteX159" fmla="*/ 12192000 w 12192000"/>
              <a:gd name="connsiteY159" fmla="*/ 558295 h 1126566"/>
              <a:gd name="connsiteX160" fmla="*/ 12192000 w 12192000"/>
              <a:gd name="connsiteY160" fmla="*/ 1126566 h 1126566"/>
              <a:gd name="connsiteX161" fmla="*/ 0 w 12192000"/>
              <a:gd name="connsiteY161" fmla="*/ 1126566 h 1126566"/>
              <a:gd name="connsiteX162" fmla="*/ 0 w 12192000"/>
              <a:gd name="connsiteY162" fmla="*/ 401922 h 1126566"/>
              <a:gd name="connsiteX163" fmla="*/ 25242 w 12192000"/>
              <a:gd name="connsiteY163" fmla="*/ 388862 h 1126566"/>
              <a:gd name="connsiteX164" fmla="*/ 96922 w 12192000"/>
              <a:gd name="connsiteY164" fmla="*/ 357381 h 1126566"/>
              <a:gd name="connsiteX165" fmla="*/ 164580 w 12192000"/>
              <a:gd name="connsiteY165" fmla="*/ 322443 h 1126566"/>
              <a:gd name="connsiteX166" fmla="*/ 258712 w 12192000"/>
              <a:gd name="connsiteY166" fmla="*/ 286531 h 1126566"/>
              <a:gd name="connsiteX167" fmla="*/ 316354 w 12192000"/>
              <a:gd name="connsiteY167" fmla="*/ 238529 h 1126566"/>
              <a:gd name="connsiteX168" fmla="*/ 328834 w 12192000"/>
              <a:gd name="connsiteY168" fmla="*/ 240963 h 1126566"/>
              <a:gd name="connsiteX169" fmla="*/ 383414 w 12192000"/>
              <a:gd name="connsiteY169" fmla="*/ 221196 h 1126566"/>
              <a:gd name="connsiteX170" fmla="*/ 537708 w 12192000"/>
              <a:gd name="connsiteY170" fmla="*/ 119020 h 1126566"/>
              <a:gd name="connsiteX171" fmla="*/ 653257 w 12192000"/>
              <a:gd name="connsiteY171" fmla="*/ 91372 h 1126566"/>
              <a:gd name="connsiteX172" fmla="*/ 763197 w 12192000"/>
              <a:gd name="connsiteY172" fmla="*/ 59356 h 1126566"/>
              <a:gd name="connsiteX173" fmla="*/ 778208 w 12192000"/>
              <a:gd name="connsiteY173" fmla="*/ 63801 h 1126566"/>
              <a:gd name="connsiteX174" fmla="*/ 784725 w 12192000"/>
              <a:gd name="connsiteY174" fmla="*/ 62505 h 1126566"/>
              <a:gd name="connsiteX175" fmla="*/ 785400 w 12192000"/>
              <a:gd name="connsiteY175" fmla="*/ 62796 h 1126566"/>
              <a:gd name="connsiteX176" fmla="*/ 786774 w 12192000"/>
              <a:gd name="connsiteY176" fmla="*/ 62098 h 1126566"/>
              <a:gd name="connsiteX177" fmla="*/ 852003 w 12192000"/>
              <a:gd name="connsiteY177" fmla="*/ 61064 h 1126566"/>
              <a:gd name="connsiteX178" fmla="*/ 870719 w 12192000"/>
              <a:gd name="connsiteY178" fmla="*/ 47209 h 1126566"/>
              <a:gd name="connsiteX179" fmla="*/ 883786 w 12192000"/>
              <a:gd name="connsiteY179" fmla="*/ 45814 h 1126566"/>
              <a:gd name="connsiteX180" fmla="*/ 886400 w 12192000"/>
              <a:gd name="connsiteY180" fmla="*/ 43909 h 1126566"/>
              <a:gd name="connsiteX181" fmla="*/ 893881 w 12192000"/>
              <a:gd name="connsiteY181" fmla="*/ 40197 h 1126566"/>
              <a:gd name="connsiteX182" fmla="*/ 886282 w 12192000"/>
              <a:gd name="connsiteY182" fmla="*/ 36610 h 1126566"/>
              <a:gd name="connsiteX183" fmla="*/ 950274 w 12192000"/>
              <a:gd name="connsiteY183" fmla="*/ 20111 h 1126566"/>
              <a:gd name="connsiteX184" fmla="*/ 988432 w 12192000"/>
              <a:gd name="connsiteY184" fmla="*/ 24039 h 1126566"/>
              <a:gd name="connsiteX185" fmla="*/ 1048223 w 12192000"/>
              <a:gd name="connsiteY185" fmla="*/ 19791 h 1126566"/>
              <a:gd name="connsiteX186" fmla="*/ 1177886 w 12192000"/>
              <a:gd name="connsiteY186" fmla="*/ 30728 h 1126566"/>
              <a:gd name="connsiteX187" fmla="*/ 1305018 w 12192000"/>
              <a:gd name="connsiteY18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21534 w 12192000"/>
              <a:gd name="connsiteY111" fmla="*/ 43751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61614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58185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58185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92101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58334 w 12192000"/>
              <a:gd name="connsiteY88" fmla="*/ 648415 h 1126566"/>
              <a:gd name="connsiteX89" fmla="*/ 892101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21010 w 12192000"/>
              <a:gd name="connsiteY88" fmla="*/ 662879 h 1126566"/>
              <a:gd name="connsiteX89" fmla="*/ 8969814 w 12192000"/>
              <a:gd name="connsiteY89" fmla="*/ 639833 h 1126566"/>
              <a:gd name="connsiteX90" fmla="*/ 8996241 w 12192000"/>
              <a:gd name="connsiteY90" fmla="*/ 655221 h 1126566"/>
              <a:gd name="connsiteX91" fmla="*/ 9092152 w 12192000"/>
              <a:gd name="connsiteY91" fmla="*/ 609097 h 1126566"/>
              <a:gd name="connsiteX92" fmla="*/ 9156546 w 12192000"/>
              <a:gd name="connsiteY92" fmla="*/ 585468 h 1126566"/>
              <a:gd name="connsiteX93" fmla="*/ 9194830 w 12192000"/>
              <a:gd name="connsiteY93" fmla="*/ 571148 h 1126566"/>
              <a:gd name="connsiteX94" fmla="*/ 9314188 w 12192000"/>
              <a:gd name="connsiteY94" fmla="*/ 547301 h 1126566"/>
              <a:gd name="connsiteX95" fmla="*/ 9505176 w 12192000"/>
              <a:gd name="connsiteY95" fmla="*/ 542666 h 1126566"/>
              <a:gd name="connsiteX96" fmla="*/ 9581851 w 12192000"/>
              <a:gd name="connsiteY96" fmla="*/ 530976 h 1126566"/>
              <a:gd name="connsiteX97" fmla="*/ 9662056 w 12192000"/>
              <a:gd name="connsiteY97" fmla="*/ 524035 h 1126566"/>
              <a:gd name="connsiteX98" fmla="*/ 9724197 w 12192000"/>
              <a:gd name="connsiteY98" fmla="*/ 528337 h 1126566"/>
              <a:gd name="connsiteX99" fmla="*/ 9837846 w 12192000"/>
              <a:gd name="connsiteY99" fmla="*/ 492977 h 1126566"/>
              <a:gd name="connsiteX100" fmla="*/ 9917440 w 12192000"/>
              <a:gd name="connsiteY100" fmla="*/ 459605 h 1126566"/>
              <a:gd name="connsiteX101" fmla="*/ 9918439 w 12192000"/>
              <a:gd name="connsiteY101" fmla="*/ 453114 h 1126566"/>
              <a:gd name="connsiteX102" fmla="*/ 9953039 w 12192000"/>
              <a:gd name="connsiteY102" fmla="*/ 452486 h 1126566"/>
              <a:gd name="connsiteX103" fmla="*/ 9988183 w 12192000"/>
              <a:gd name="connsiteY103" fmla="*/ 448079 h 1126566"/>
              <a:gd name="connsiteX104" fmla="*/ 9991965 w 12192000"/>
              <a:gd name="connsiteY104" fmla="*/ 435969 h 1126566"/>
              <a:gd name="connsiteX105" fmla="*/ 9986932 w 12192000"/>
              <a:gd name="connsiteY105" fmla="*/ 431168 h 1126566"/>
              <a:gd name="connsiteX106" fmla="*/ 9996190 w 12192000"/>
              <a:gd name="connsiteY106" fmla="*/ 429066 h 1126566"/>
              <a:gd name="connsiteX107" fmla="*/ 9999786 w 12192000"/>
              <a:gd name="connsiteY107" fmla="*/ 427758 h 1126566"/>
              <a:gd name="connsiteX108" fmla="*/ 10012936 w 12192000"/>
              <a:gd name="connsiteY108" fmla="*/ 428884 h 1126566"/>
              <a:gd name="connsiteX109" fmla="*/ 10102484 w 12192000"/>
              <a:gd name="connsiteY109" fmla="*/ 441324 h 1126566"/>
              <a:gd name="connsiteX110" fmla="*/ 10199200 w 12192000"/>
              <a:gd name="connsiteY110" fmla="*/ 438197 h 1126566"/>
              <a:gd name="connsiteX111" fmla="*/ 10245648 w 12192000"/>
              <a:gd name="connsiteY111" fmla="*/ 438831 h 1126566"/>
              <a:gd name="connsiteX112" fmla="*/ 10369590 w 12192000"/>
              <a:gd name="connsiteY112" fmla="*/ 423377 h 1126566"/>
              <a:gd name="connsiteX113" fmla="*/ 10575777 w 12192000"/>
              <a:gd name="connsiteY113" fmla="*/ 355859 h 1126566"/>
              <a:gd name="connsiteX114" fmla="*/ 10638984 w 12192000"/>
              <a:gd name="connsiteY114" fmla="*/ 347416 h 1126566"/>
              <a:gd name="connsiteX115" fmla="*/ 10668356 w 12192000"/>
              <a:gd name="connsiteY115" fmla="*/ 340612 h 1126566"/>
              <a:gd name="connsiteX116" fmla="*/ 10732175 w 12192000"/>
              <a:gd name="connsiteY116" fmla="*/ 317549 h 1126566"/>
              <a:gd name="connsiteX117" fmla="*/ 10862886 w 12192000"/>
              <a:gd name="connsiteY117" fmla="*/ 313438 h 1126566"/>
              <a:gd name="connsiteX118" fmla="*/ 10963063 w 12192000"/>
              <a:gd name="connsiteY118" fmla="*/ 317771 h 1126566"/>
              <a:gd name="connsiteX119" fmla="*/ 11018562 w 12192000"/>
              <a:gd name="connsiteY119" fmla="*/ 316991 h 1126566"/>
              <a:gd name="connsiteX120" fmla="*/ 11059692 w 12192000"/>
              <a:gd name="connsiteY120" fmla="*/ 319983 h 1126566"/>
              <a:gd name="connsiteX121" fmla="*/ 11160371 w 12192000"/>
              <a:gd name="connsiteY121" fmla="*/ 308440 h 1126566"/>
              <a:gd name="connsiteX122" fmla="*/ 11178386 w 12192000"/>
              <a:gd name="connsiteY122" fmla="*/ 299490 h 1126566"/>
              <a:gd name="connsiteX123" fmla="*/ 11192494 w 12192000"/>
              <a:gd name="connsiteY123" fmla="*/ 296221 h 1126566"/>
              <a:gd name="connsiteX124" fmla="*/ 11199770 w 12192000"/>
              <a:gd name="connsiteY124" fmla="*/ 299772 h 1126566"/>
              <a:gd name="connsiteX125" fmla="*/ 11217258 w 12192000"/>
              <a:gd name="connsiteY125" fmla="*/ 293681 h 1126566"/>
              <a:gd name="connsiteX126" fmla="*/ 11245798 w 12192000"/>
              <a:gd name="connsiteY126" fmla="*/ 292170 h 1126566"/>
              <a:gd name="connsiteX127" fmla="*/ 11255992 w 12192000"/>
              <a:gd name="connsiteY127" fmla="*/ 291919 h 1126566"/>
              <a:gd name="connsiteX128" fmla="*/ 11264859 w 12192000"/>
              <a:gd name="connsiteY128" fmla="*/ 293937 h 1126566"/>
              <a:gd name="connsiteX129" fmla="*/ 11276151 w 12192000"/>
              <a:gd name="connsiteY129" fmla="*/ 293070 h 1126566"/>
              <a:gd name="connsiteX130" fmla="*/ 11279850 w 12192000"/>
              <a:gd name="connsiteY130" fmla="*/ 291330 h 1126566"/>
              <a:gd name="connsiteX131" fmla="*/ 11290818 w 12192000"/>
              <a:gd name="connsiteY131" fmla="*/ 291060 h 1126566"/>
              <a:gd name="connsiteX132" fmla="*/ 11296248 w 12192000"/>
              <a:gd name="connsiteY132" fmla="*/ 290163 h 1126566"/>
              <a:gd name="connsiteX133" fmla="*/ 11301652 w 12192000"/>
              <a:gd name="connsiteY133" fmla="*/ 290324 h 1126566"/>
              <a:gd name="connsiteX134" fmla="*/ 11339114 w 12192000"/>
              <a:gd name="connsiteY134" fmla="*/ 288153 h 1126566"/>
              <a:gd name="connsiteX135" fmla="*/ 11345146 w 12192000"/>
              <a:gd name="connsiteY135" fmla="*/ 290802 h 1126566"/>
              <a:gd name="connsiteX136" fmla="*/ 11400126 w 12192000"/>
              <a:gd name="connsiteY136" fmla="*/ 292287 h 1126566"/>
              <a:gd name="connsiteX137" fmla="*/ 11400420 w 12192000"/>
              <a:gd name="connsiteY137" fmla="*/ 293758 h 1126566"/>
              <a:gd name="connsiteX138" fmla="*/ 11413889 w 12192000"/>
              <a:gd name="connsiteY138" fmla="*/ 300516 h 1126566"/>
              <a:gd name="connsiteX139" fmla="*/ 11440688 w 12192000"/>
              <a:gd name="connsiteY139" fmla="*/ 310121 h 1126566"/>
              <a:gd name="connsiteX140" fmla="*/ 11496733 w 12192000"/>
              <a:gd name="connsiteY140" fmla="*/ 350225 h 1126566"/>
              <a:gd name="connsiteX141" fmla="*/ 11554005 w 12192000"/>
              <a:gd name="connsiteY141" fmla="*/ 351933 h 1126566"/>
              <a:gd name="connsiteX142" fmla="*/ 11565304 w 12192000"/>
              <a:gd name="connsiteY142" fmla="*/ 353069 h 1126566"/>
              <a:gd name="connsiteX143" fmla="*/ 11565435 w 12192000"/>
              <a:gd name="connsiteY143" fmla="*/ 353419 h 1126566"/>
              <a:gd name="connsiteX144" fmla="*/ 11577168 w 12192000"/>
              <a:gd name="connsiteY144" fmla="*/ 355270 h 1126566"/>
              <a:gd name="connsiteX145" fmla="*/ 11607823 w 12192000"/>
              <a:gd name="connsiteY145" fmla="*/ 357347 h 1126566"/>
              <a:gd name="connsiteX146" fmla="*/ 11664276 w 12192000"/>
              <a:gd name="connsiteY146" fmla="*/ 386951 h 1126566"/>
              <a:gd name="connsiteX147" fmla="*/ 11786197 w 12192000"/>
              <a:gd name="connsiteY147" fmla="*/ 477948 h 1126566"/>
              <a:gd name="connsiteX148" fmla="*/ 11866598 w 12192000"/>
              <a:gd name="connsiteY148" fmla="*/ 486803 h 1126566"/>
              <a:gd name="connsiteX149" fmla="*/ 11916744 w 12192000"/>
              <a:gd name="connsiteY149" fmla="*/ 502917 h 1126566"/>
              <a:gd name="connsiteX150" fmla="*/ 11949248 w 12192000"/>
              <a:gd name="connsiteY150" fmla="*/ 518881 h 1126566"/>
              <a:gd name="connsiteX151" fmla="*/ 11951002 w 12192000"/>
              <a:gd name="connsiteY151" fmla="*/ 518735 h 1126566"/>
              <a:gd name="connsiteX152" fmla="*/ 12026007 w 12192000"/>
              <a:gd name="connsiteY152" fmla="*/ 534384 h 1126566"/>
              <a:gd name="connsiteX153" fmla="*/ 12035188 w 12192000"/>
              <a:gd name="connsiteY153" fmla="*/ 529609 h 1126566"/>
              <a:gd name="connsiteX154" fmla="*/ 12115225 w 12192000"/>
              <a:gd name="connsiteY154" fmla="*/ 561895 h 1126566"/>
              <a:gd name="connsiteX155" fmla="*/ 12191636 w 12192000"/>
              <a:gd name="connsiteY155" fmla="*/ 558318 h 1126566"/>
              <a:gd name="connsiteX156" fmla="*/ 12192000 w 12192000"/>
              <a:gd name="connsiteY156" fmla="*/ 558295 h 1126566"/>
              <a:gd name="connsiteX157" fmla="*/ 12192000 w 12192000"/>
              <a:gd name="connsiteY157" fmla="*/ 1126566 h 1126566"/>
              <a:gd name="connsiteX158" fmla="*/ 0 w 12192000"/>
              <a:gd name="connsiteY158" fmla="*/ 1126566 h 1126566"/>
              <a:gd name="connsiteX159" fmla="*/ 0 w 12192000"/>
              <a:gd name="connsiteY159" fmla="*/ 401922 h 1126566"/>
              <a:gd name="connsiteX160" fmla="*/ 25242 w 12192000"/>
              <a:gd name="connsiteY160" fmla="*/ 388862 h 1126566"/>
              <a:gd name="connsiteX161" fmla="*/ 96922 w 12192000"/>
              <a:gd name="connsiteY161" fmla="*/ 357381 h 1126566"/>
              <a:gd name="connsiteX162" fmla="*/ 164580 w 12192000"/>
              <a:gd name="connsiteY162" fmla="*/ 322443 h 1126566"/>
              <a:gd name="connsiteX163" fmla="*/ 258712 w 12192000"/>
              <a:gd name="connsiteY163" fmla="*/ 286531 h 1126566"/>
              <a:gd name="connsiteX164" fmla="*/ 316354 w 12192000"/>
              <a:gd name="connsiteY164" fmla="*/ 238529 h 1126566"/>
              <a:gd name="connsiteX165" fmla="*/ 328834 w 12192000"/>
              <a:gd name="connsiteY165" fmla="*/ 240963 h 1126566"/>
              <a:gd name="connsiteX166" fmla="*/ 383414 w 12192000"/>
              <a:gd name="connsiteY166" fmla="*/ 221196 h 1126566"/>
              <a:gd name="connsiteX167" fmla="*/ 537708 w 12192000"/>
              <a:gd name="connsiteY167" fmla="*/ 119020 h 1126566"/>
              <a:gd name="connsiteX168" fmla="*/ 653257 w 12192000"/>
              <a:gd name="connsiteY168" fmla="*/ 91372 h 1126566"/>
              <a:gd name="connsiteX169" fmla="*/ 763197 w 12192000"/>
              <a:gd name="connsiteY169" fmla="*/ 59356 h 1126566"/>
              <a:gd name="connsiteX170" fmla="*/ 778208 w 12192000"/>
              <a:gd name="connsiteY170" fmla="*/ 63801 h 1126566"/>
              <a:gd name="connsiteX171" fmla="*/ 784725 w 12192000"/>
              <a:gd name="connsiteY171" fmla="*/ 62505 h 1126566"/>
              <a:gd name="connsiteX172" fmla="*/ 785400 w 12192000"/>
              <a:gd name="connsiteY172" fmla="*/ 62796 h 1126566"/>
              <a:gd name="connsiteX173" fmla="*/ 786774 w 12192000"/>
              <a:gd name="connsiteY173" fmla="*/ 62098 h 1126566"/>
              <a:gd name="connsiteX174" fmla="*/ 852003 w 12192000"/>
              <a:gd name="connsiteY174" fmla="*/ 61064 h 1126566"/>
              <a:gd name="connsiteX175" fmla="*/ 870719 w 12192000"/>
              <a:gd name="connsiteY175" fmla="*/ 47209 h 1126566"/>
              <a:gd name="connsiteX176" fmla="*/ 883786 w 12192000"/>
              <a:gd name="connsiteY176" fmla="*/ 45814 h 1126566"/>
              <a:gd name="connsiteX177" fmla="*/ 886400 w 12192000"/>
              <a:gd name="connsiteY177" fmla="*/ 43909 h 1126566"/>
              <a:gd name="connsiteX178" fmla="*/ 893881 w 12192000"/>
              <a:gd name="connsiteY178" fmla="*/ 40197 h 1126566"/>
              <a:gd name="connsiteX179" fmla="*/ 886282 w 12192000"/>
              <a:gd name="connsiteY179" fmla="*/ 36610 h 1126566"/>
              <a:gd name="connsiteX180" fmla="*/ 950274 w 12192000"/>
              <a:gd name="connsiteY180" fmla="*/ 20111 h 1126566"/>
              <a:gd name="connsiteX181" fmla="*/ 988432 w 12192000"/>
              <a:gd name="connsiteY181" fmla="*/ 24039 h 1126566"/>
              <a:gd name="connsiteX182" fmla="*/ 1048223 w 12192000"/>
              <a:gd name="connsiteY182" fmla="*/ 19791 h 1126566"/>
              <a:gd name="connsiteX183" fmla="*/ 1177886 w 12192000"/>
              <a:gd name="connsiteY183" fmla="*/ 30728 h 1126566"/>
              <a:gd name="connsiteX184" fmla="*/ 1305018 w 12192000"/>
              <a:gd name="connsiteY18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8996241 w 12192000"/>
              <a:gd name="connsiteY89" fmla="*/ 655221 h 1126566"/>
              <a:gd name="connsiteX90" fmla="*/ 9092152 w 12192000"/>
              <a:gd name="connsiteY90" fmla="*/ 609097 h 1126566"/>
              <a:gd name="connsiteX91" fmla="*/ 9156546 w 12192000"/>
              <a:gd name="connsiteY91" fmla="*/ 585468 h 1126566"/>
              <a:gd name="connsiteX92" fmla="*/ 9194830 w 12192000"/>
              <a:gd name="connsiteY92" fmla="*/ 571148 h 1126566"/>
              <a:gd name="connsiteX93" fmla="*/ 9314188 w 12192000"/>
              <a:gd name="connsiteY93" fmla="*/ 547301 h 1126566"/>
              <a:gd name="connsiteX94" fmla="*/ 9505176 w 12192000"/>
              <a:gd name="connsiteY94" fmla="*/ 542666 h 1126566"/>
              <a:gd name="connsiteX95" fmla="*/ 9581851 w 12192000"/>
              <a:gd name="connsiteY95" fmla="*/ 530976 h 1126566"/>
              <a:gd name="connsiteX96" fmla="*/ 9662056 w 12192000"/>
              <a:gd name="connsiteY96" fmla="*/ 524035 h 1126566"/>
              <a:gd name="connsiteX97" fmla="*/ 9724197 w 12192000"/>
              <a:gd name="connsiteY97" fmla="*/ 528337 h 1126566"/>
              <a:gd name="connsiteX98" fmla="*/ 9837846 w 12192000"/>
              <a:gd name="connsiteY98" fmla="*/ 492977 h 1126566"/>
              <a:gd name="connsiteX99" fmla="*/ 9917440 w 12192000"/>
              <a:gd name="connsiteY99" fmla="*/ 459605 h 1126566"/>
              <a:gd name="connsiteX100" fmla="*/ 9918439 w 12192000"/>
              <a:gd name="connsiteY100" fmla="*/ 453114 h 1126566"/>
              <a:gd name="connsiteX101" fmla="*/ 9953039 w 12192000"/>
              <a:gd name="connsiteY101" fmla="*/ 452486 h 1126566"/>
              <a:gd name="connsiteX102" fmla="*/ 9988183 w 12192000"/>
              <a:gd name="connsiteY102" fmla="*/ 448079 h 1126566"/>
              <a:gd name="connsiteX103" fmla="*/ 9991965 w 12192000"/>
              <a:gd name="connsiteY103" fmla="*/ 435969 h 1126566"/>
              <a:gd name="connsiteX104" fmla="*/ 9986932 w 12192000"/>
              <a:gd name="connsiteY104" fmla="*/ 431168 h 1126566"/>
              <a:gd name="connsiteX105" fmla="*/ 9996190 w 12192000"/>
              <a:gd name="connsiteY105" fmla="*/ 429066 h 1126566"/>
              <a:gd name="connsiteX106" fmla="*/ 9999786 w 12192000"/>
              <a:gd name="connsiteY106" fmla="*/ 427758 h 1126566"/>
              <a:gd name="connsiteX107" fmla="*/ 10012936 w 12192000"/>
              <a:gd name="connsiteY107" fmla="*/ 428884 h 1126566"/>
              <a:gd name="connsiteX108" fmla="*/ 10102484 w 12192000"/>
              <a:gd name="connsiteY108" fmla="*/ 441324 h 1126566"/>
              <a:gd name="connsiteX109" fmla="*/ 10199200 w 12192000"/>
              <a:gd name="connsiteY109" fmla="*/ 438197 h 1126566"/>
              <a:gd name="connsiteX110" fmla="*/ 10245648 w 12192000"/>
              <a:gd name="connsiteY110" fmla="*/ 438831 h 1126566"/>
              <a:gd name="connsiteX111" fmla="*/ 10369590 w 12192000"/>
              <a:gd name="connsiteY111" fmla="*/ 423377 h 1126566"/>
              <a:gd name="connsiteX112" fmla="*/ 10575777 w 12192000"/>
              <a:gd name="connsiteY112" fmla="*/ 355859 h 1126566"/>
              <a:gd name="connsiteX113" fmla="*/ 10638984 w 12192000"/>
              <a:gd name="connsiteY113" fmla="*/ 347416 h 1126566"/>
              <a:gd name="connsiteX114" fmla="*/ 10668356 w 12192000"/>
              <a:gd name="connsiteY114" fmla="*/ 340612 h 1126566"/>
              <a:gd name="connsiteX115" fmla="*/ 10732175 w 12192000"/>
              <a:gd name="connsiteY115" fmla="*/ 317549 h 1126566"/>
              <a:gd name="connsiteX116" fmla="*/ 10862886 w 12192000"/>
              <a:gd name="connsiteY116" fmla="*/ 313438 h 1126566"/>
              <a:gd name="connsiteX117" fmla="*/ 10963063 w 12192000"/>
              <a:gd name="connsiteY117" fmla="*/ 317771 h 1126566"/>
              <a:gd name="connsiteX118" fmla="*/ 11018562 w 12192000"/>
              <a:gd name="connsiteY118" fmla="*/ 316991 h 1126566"/>
              <a:gd name="connsiteX119" fmla="*/ 11059692 w 12192000"/>
              <a:gd name="connsiteY119" fmla="*/ 319983 h 1126566"/>
              <a:gd name="connsiteX120" fmla="*/ 11160371 w 12192000"/>
              <a:gd name="connsiteY120" fmla="*/ 308440 h 1126566"/>
              <a:gd name="connsiteX121" fmla="*/ 11178386 w 12192000"/>
              <a:gd name="connsiteY121" fmla="*/ 299490 h 1126566"/>
              <a:gd name="connsiteX122" fmla="*/ 11192494 w 12192000"/>
              <a:gd name="connsiteY122" fmla="*/ 296221 h 1126566"/>
              <a:gd name="connsiteX123" fmla="*/ 11199770 w 12192000"/>
              <a:gd name="connsiteY123" fmla="*/ 299772 h 1126566"/>
              <a:gd name="connsiteX124" fmla="*/ 11217258 w 12192000"/>
              <a:gd name="connsiteY124" fmla="*/ 293681 h 1126566"/>
              <a:gd name="connsiteX125" fmla="*/ 11245798 w 12192000"/>
              <a:gd name="connsiteY125" fmla="*/ 292170 h 1126566"/>
              <a:gd name="connsiteX126" fmla="*/ 11255992 w 12192000"/>
              <a:gd name="connsiteY126" fmla="*/ 291919 h 1126566"/>
              <a:gd name="connsiteX127" fmla="*/ 11264859 w 12192000"/>
              <a:gd name="connsiteY127" fmla="*/ 293937 h 1126566"/>
              <a:gd name="connsiteX128" fmla="*/ 11276151 w 12192000"/>
              <a:gd name="connsiteY128" fmla="*/ 293070 h 1126566"/>
              <a:gd name="connsiteX129" fmla="*/ 11279850 w 12192000"/>
              <a:gd name="connsiteY129" fmla="*/ 291330 h 1126566"/>
              <a:gd name="connsiteX130" fmla="*/ 11290818 w 12192000"/>
              <a:gd name="connsiteY130" fmla="*/ 291060 h 1126566"/>
              <a:gd name="connsiteX131" fmla="*/ 11296248 w 12192000"/>
              <a:gd name="connsiteY131" fmla="*/ 290163 h 1126566"/>
              <a:gd name="connsiteX132" fmla="*/ 11301652 w 12192000"/>
              <a:gd name="connsiteY132" fmla="*/ 290324 h 1126566"/>
              <a:gd name="connsiteX133" fmla="*/ 11339114 w 12192000"/>
              <a:gd name="connsiteY133" fmla="*/ 288153 h 1126566"/>
              <a:gd name="connsiteX134" fmla="*/ 11345146 w 12192000"/>
              <a:gd name="connsiteY134" fmla="*/ 290802 h 1126566"/>
              <a:gd name="connsiteX135" fmla="*/ 11400126 w 12192000"/>
              <a:gd name="connsiteY135" fmla="*/ 292287 h 1126566"/>
              <a:gd name="connsiteX136" fmla="*/ 11400420 w 12192000"/>
              <a:gd name="connsiteY136" fmla="*/ 293758 h 1126566"/>
              <a:gd name="connsiteX137" fmla="*/ 11413889 w 12192000"/>
              <a:gd name="connsiteY137" fmla="*/ 300516 h 1126566"/>
              <a:gd name="connsiteX138" fmla="*/ 11440688 w 12192000"/>
              <a:gd name="connsiteY138" fmla="*/ 310121 h 1126566"/>
              <a:gd name="connsiteX139" fmla="*/ 11496733 w 12192000"/>
              <a:gd name="connsiteY139" fmla="*/ 350225 h 1126566"/>
              <a:gd name="connsiteX140" fmla="*/ 11554005 w 12192000"/>
              <a:gd name="connsiteY140" fmla="*/ 351933 h 1126566"/>
              <a:gd name="connsiteX141" fmla="*/ 11565304 w 12192000"/>
              <a:gd name="connsiteY141" fmla="*/ 353069 h 1126566"/>
              <a:gd name="connsiteX142" fmla="*/ 11565435 w 12192000"/>
              <a:gd name="connsiteY142" fmla="*/ 353419 h 1126566"/>
              <a:gd name="connsiteX143" fmla="*/ 11577168 w 12192000"/>
              <a:gd name="connsiteY143" fmla="*/ 355270 h 1126566"/>
              <a:gd name="connsiteX144" fmla="*/ 11607823 w 12192000"/>
              <a:gd name="connsiteY144" fmla="*/ 357347 h 1126566"/>
              <a:gd name="connsiteX145" fmla="*/ 11664276 w 12192000"/>
              <a:gd name="connsiteY145" fmla="*/ 386951 h 1126566"/>
              <a:gd name="connsiteX146" fmla="*/ 11786197 w 12192000"/>
              <a:gd name="connsiteY146" fmla="*/ 477948 h 1126566"/>
              <a:gd name="connsiteX147" fmla="*/ 11866598 w 12192000"/>
              <a:gd name="connsiteY147" fmla="*/ 486803 h 1126566"/>
              <a:gd name="connsiteX148" fmla="*/ 11916744 w 12192000"/>
              <a:gd name="connsiteY148" fmla="*/ 502917 h 1126566"/>
              <a:gd name="connsiteX149" fmla="*/ 11949248 w 12192000"/>
              <a:gd name="connsiteY149" fmla="*/ 518881 h 1126566"/>
              <a:gd name="connsiteX150" fmla="*/ 11951002 w 12192000"/>
              <a:gd name="connsiteY150" fmla="*/ 518735 h 1126566"/>
              <a:gd name="connsiteX151" fmla="*/ 12026007 w 12192000"/>
              <a:gd name="connsiteY151" fmla="*/ 534384 h 1126566"/>
              <a:gd name="connsiteX152" fmla="*/ 12035188 w 12192000"/>
              <a:gd name="connsiteY152" fmla="*/ 529609 h 1126566"/>
              <a:gd name="connsiteX153" fmla="*/ 12115225 w 12192000"/>
              <a:gd name="connsiteY153" fmla="*/ 561895 h 1126566"/>
              <a:gd name="connsiteX154" fmla="*/ 12191636 w 12192000"/>
              <a:gd name="connsiteY154" fmla="*/ 558318 h 1126566"/>
              <a:gd name="connsiteX155" fmla="*/ 12192000 w 12192000"/>
              <a:gd name="connsiteY155" fmla="*/ 558295 h 1126566"/>
              <a:gd name="connsiteX156" fmla="*/ 12192000 w 12192000"/>
              <a:gd name="connsiteY156" fmla="*/ 1126566 h 1126566"/>
              <a:gd name="connsiteX157" fmla="*/ 0 w 12192000"/>
              <a:gd name="connsiteY157" fmla="*/ 1126566 h 1126566"/>
              <a:gd name="connsiteX158" fmla="*/ 0 w 12192000"/>
              <a:gd name="connsiteY158" fmla="*/ 401922 h 1126566"/>
              <a:gd name="connsiteX159" fmla="*/ 25242 w 12192000"/>
              <a:gd name="connsiteY159" fmla="*/ 388862 h 1126566"/>
              <a:gd name="connsiteX160" fmla="*/ 96922 w 12192000"/>
              <a:gd name="connsiteY160" fmla="*/ 357381 h 1126566"/>
              <a:gd name="connsiteX161" fmla="*/ 164580 w 12192000"/>
              <a:gd name="connsiteY161" fmla="*/ 322443 h 1126566"/>
              <a:gd name="connsiteX162" fmla="*/ 258712 w 12192000"/>
              <a:gd name="connsiteY162" fmla="*/ 286531 h 1126566"/>
              <a:gd name="connsiteX163" fmla="*/ 316354 w 12192000"/>
              <a:gd name="connsiteY163" fmla="*/ 238529 h 1126566"/>
              <a:gd name="connsiteX164" fmla="*/ 328834 w 12192000"/>
              <a:gd name="connsiteY164" fmla="*/ 240963 h 1126566"/>
              <a:gd name="connsiteX165" fmla="*/ 383414 w 12192000"/>
              <a:gd name="connsiteY165" fmla="*/ 221196 h 1126566"/>
              <a:gd name="connsiteX166" fmla="*/ 537708 w 12192000"/>
              <a:gd name="connsiteY166" fmla="*/ 119020 h 1126566"/>
              <a:gd name="connsiteX167" fmla="*/ 653257 w 12192000"/>
              <a:gd name="connsiteY167" fmla="*/ 91372 h 1126566"/>
              <a:gd name="connsiteX168" fmla="*/ 763197 w 12192000"/>
              <a:gd name="connsiteY168" fmla="*/ 59356 h 1126566"/>
              <a:gd name="connsiteX169" fmla="*/ 778208 w 12192000"/>
              <a:gd name="connsiteY169" fmla="*/ 63801 h 1126566"/>
              <a:gd name="connsiteX170" fmla="*/ 784725 w 12192000"/>
              <a:gd name="connsiteY170" fmla="*/ 62505 h 1126566"/>
              <a:gd name="connsiteX171" fmla="*/ 785400 w 12192000"/>
              <a:gd name="connsiteY171" fmla="*/ 62796 h 1126566"/>
              <a:gd name="connsiteX172" fmla="*/ 786774 w 12192000"/>
              <a:gd name="connsiteY172" fmla="*/ 62098 h 1126566"/>
              <a:gd name="connsiteX173" fmla="*/ 852003 w 12192000"/>
              <a:gd name="connsiteY173" fmla="*/ 61064 h 1126566"/>
              <a:gd name="connsiteX174" fmla="*/ 870719 w 12192000"/>
              <a:gd name="connsiteY174" fmla="*/ 47209 h 1126566"/>
              <a:gd name="connsiteX175" fmla="*/ 883786 w 12192000"/>
              <a:gd name="connsiteY175" fmla="*/ 45814 h 1126566"/>
              <a:gd name="connsiteX176" fmla="*/ 886400 w 12192000"/>
              <a:gd name="connsiteY176" fmla="*/ 43909 h 1126566"/>
              <a:gd name="connsiteX177" fmla="*/ 893881 w 12192000"/>
              <a:gd name="connsiteY177" fmla="*/ 40197 h 1126566"/>
              <a:gd name="connsiteX178" fmla="*/ 886282 w 12192000"/>
              <a:gd name="connsiteY178" fmla="*/ 36610 h 1126566"/>
              <a:gd name="connsiteX179" fmla="*/ 950274 w 12192000"/>
              <a:gd name="connsiteY179" fmla="*/ 20111 h 1126566"/>
              <a:gd name="connsiteX180" fmla="*/ 988432 w 12192000"/>
              <a:gd name="connsiteY180" fmla="*/ 24039 h 1126566"/>
              <a:gd name="connsiteX181" fmla="*/ 1048223 w 12192000"/>
              <a:gd name="connsiteY181" fmla="*/ 19791 h 1126566"/>
              <a:gd name="connsiteX182" fmla="*/ 1177886 w 12192000"/>
              <a:gd name="connsiteY182" fmla="*/ 30728 h 1126566"/>
              <a:gd name="connsiteX183" fmla="*/ 1305018 w 12192000"/>
              <a:gd name="connsiteY18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8977191 w 12192000"/>
              <a:gd name="connsiteY89" fmla="*/ 697131 h 1126566"/>
              <a:gd name="connsiteX90" fmla="*/ 9092152 w 12192000"/>
              <a:gd name="connsiteY90" fmla="*/ 609097 h 1126566"/>
              <a:gd name="connsiteX91" fmla="*/ 9156546 w 12192000"/>
              <a:gd name="connsiteY91" fmla="*/ 585468 h 1126566"/>
              <a:gd name="connsiteX92" fmla="*/ 9194830 w 12192000"/>
              <a:gd name="connsiteY92" fmla="*/ 571148 h 1126566"/>
              <a:gd name="connsiteX93" fmla="*/ 9314188 w 12192000"/>
              <a:gd name="connsiteY93" fmla="*/ 547301 h 1126566"/>
              <a:gd name="connsiteX94" fmla="*/ 9505176 w 12192000"/>
              <a:gd name="connsiteY94" fmla="*/ 542666 h 1126566"/>
              <a:gd name="connsiteX95" fmla="*/ 9581851 w 12192000"/>
              <a:gd name="connsiteY95" fmla="*/ 530976 h 1126566"/>
              <a:gd name="connsiteX96" fmla="*/ 9662056 w 12192000"/>
              <a:gd name="connsiteY96" fmla="*/ 524035 h 1126566"/>
              <a:gd name="connsiteX97" fmla="*/ 9724197 w 12192000"/>
              <a:gd name="connsiteY97" fmla="*/ 528337 h 1126566"/>
              <a:gd name="connsiteX98" fmla="*/ 9837846 w 12192000"/>
              <a:gd name="connsiteY98" fmla="*/ 492977 h 1126566"/>
              <a:gd name="connsiteX99" fmla="*/ 9917440 w 12192000"/>
              <a:gd name="connsiteY99" fmla="*/ 459605 h 1126566"/>
              <a:gd name="connsiteX100" fmla="*/ 9918439 w 12192000"/>
              <a:gd name="connsiteY100" fmla="*/ 453114 h 1126566"/>
              <a:gd name="connsiteX101" fmla="*/ 9953039 w 12192000"/>
              <a:gd name="connsiteY101" fmla="*/ 452486 h 1126566"/>
              <a:gd name="connsiteX102" fmla="*/ 9988183 w 12192000"/>
              <a:gd name="connsiteY102" fmla="*/ 448079 h 1126566"/>
              <a:gd name="connsiteX103" fmla="*/ 9991965 w 12192000"/>
              <a:gd name="connsiteY103" fmla="*/ 435969 h 1126566"/>
              <a:gd name="connsiteX104" fmla="*/ 9986932 w 12192000"/>
              <a:gd name="connsiteY104" fmla="*/ 431168 h 1126566"/>
              <a:gd name="connsiteX105" fmla="*/ 9996190 w 12192000"/>
              <a:gd name="connsiteY105" fmla="*/ 429066 h 1126566"/>
              <a:gd name="connsiteX106" fmla="*/ 9999786 w 12192000"/>
              <a:gd name="connsiteY106" fmla="*/ 427758 h 1126566"/>
              <a:gd name="connsiteX107" fmla="*/ 10012936 w 12192000"/>
              <a:gd name="connsiteY107" fmla="*/ 428884 h 1126566"/>
              <a:gd name="connsiteX108" fmla="*/ 10102484 w 12192000"/>
              <a:gd name="connsiteY108" fmla="*/ 441324 h 1126566"/>
              <a:gd name="connsiteX109" fmla="*/ 10199200 w 12192000"/>
              <a:gd name="connsiteY109" fmla="*/ 438197 h 1126566"/>
              <a:gd name="connsiteX110" fmla="*/ 10245648 w 12192000"/>
              <a:gd name="connsiteY110" fmla="*/ 438831 h 1126566"/>
              <a:gd name="connsiteX111" fmla="*/ 10369590 w 12192000"/>
              <a:gd name="connsiteY111" fmla="*/ 423377 h 1126566"/>
              <a:gd name="connsiteX112" fmla="*/ 10575777 w 12192000"/>
              <a:gd name="connsiteY112" fmla="*/ 355859 h 1126566"/>
              <a:gd name="connsiteX113" fmla="*/ 10638984 w 12192000"/>
              <a:gd name="connsiteY113" fmla="*/ 347416 h 1126566"/>
              <a:gd name="connsiteX114" fmla="*/ 10668356 w 12192000"/>
              <a:gd name="connsiteY114" fmla="*/ 340612 h 1126566"/>
              <a:gd name="connsiteX115" fmla="*/ 10732175 w 12192000"/>
              <a:gd name="connsiteY115" fmla="*/ 317549 h 1126566"/>
              <a:gd name="connsiteX116" fmla="*/ 10862886 w 12192000"/>
              <a:gd name="connsiteY116" fmla="*/ 313438 h 1126566"/>
              <a:gd name="connsiteX117" fmla="*/ 10963063 w 12192000"/>
              <a:gd name="connsiteY117" fmla="*/ 317771 h 1126566"/>
              <a:gd name="connsiteX118" fmla="*/ 11018562 w 12192000"/>
              <a:gd name="connsiteY118" fmla="*/ 316991 h 1126566"/>
              <a:gd name="connsiteX119" fmla="*/ 11059692 w 12192000"/>
              <a:gd name="connsiteY119" fmla="*/ 319983 h 1126566"/>
              <a:gd name="connsiteX120" fmla="*/ 11160371 w 12192000"/>
              <a:gd name="connsiteY120" fmla="*/ 308440 h 1126566"/>
              <a:gd name="connsiteX121" fmla="*/ 11178386 w 12192000"/>
              <a:gd name="connsiteY121" fmla="*/ 299490 h 1126566"/>
              <a:gd name="connsiteX122" fmla="*/ 11192494 w 12192000"/>
              <a:gd name="connsiteY122" fmla="*/ 296221 h 1126566"/>
              <a:gd name="connsiteX123" fmla="*/ 11199770 w 12192000"/>
              <a:gd name="connsiteY123" fmla="*/ 299772 h 1126566"/>
              <a:gd name="connsiteX124" fmla="*/ 11217258 w 12192000"/>
              <a:gd name="connsiteY124" fmla="*/ 293681 h 1126566"/>
              <a:gd name="connsiteX125" fmla="*/ 11245798 w 12192000"/>
              <a:gd name="connsiteY125" fmla="*/ 292170 h 1126566"/>
              <a:gd name="connsiteX126" fmla="*/ 11255992 w 12192000"/>
              <a:gd name="connsiteY126" fmla="*/ 291919 h 1126566"/>
              <a:gd name="connsiteX127" fmla="*/ 11264859 w 12192000"/>
              <a:gd name="connsiteY127" fmla="*/ 293937 h 1126566"/>
              <a:gd name="connsiteX128" fmla="*/ 11276151 w 12192000"/>
              <a:gd name="connsiteY128" fmla="*/ 293070 h 1126566"/>
              <a:gd name="connsiteX129" fmla="*/ 11279850 w 12192000"/>
              <a:gd name="connsiteY129" fmla="*/ 291330 h 1126566"/>
              <a:gd name="connsiteX130" fmla="*/ 11290818 w 12192000"/>
              <a:gd name="connsiteY130" fmla="*/ 291060 h 1126566"/>
              <a:gd name="connsiteX131" fmla="*/ 11296248 w 12192000"/>
              <a:gd name="connsiteY131" fmla="*/ 290163 h 1126566"/>
              <a:gd name="connsiteX132" fmla="*/ 11301652 w 12192000"/>
              <a:gd name="connsiteY132" fmla="*/ 290324 h 1126566"/>
              <a:gd name="connsiteX133" fmla="*/ 11339114 w 12192000"/>
              <a:gd name="connsiteY133" fmla="*/ 288153 h 1126566"/>
              <a:gd name="connsiteX134" fmla="*/ 11345146 w 12192000"/>
              <a:gd name="connsiteY134" fmla="*/ 290802 h 1126566"/>
              <a:gd name="connsiteX135" fmla="*/ 11400126 w 12192000"/>
              <a:gd name="connsiteY135" fmla="*/ 292287 h 1126566"/>
              <a:gd name="connsiteX136" fmla="*/ 11400420 w 12192000"/>
              <a:gd name="connsiteY136" fmla="*/ 293758 h 1126566"/>
              <a:gd name="connsiteX137" fmla="*/ 11413889 w 12192000"/>
              <a:gd name="connsiteY137" fmla="*/ 300516 h 1126566"/>
              <a:gd name="connsiteX138" fmla="*/ 11440688 w 12192000"/>
              <a:gd name="connsiteY138" fmla="*/ 310121 h 1126566"/>
              <a:gd name="connsiteX139" fmla="*/ 11496733 w 12192000"/>
              <a:gd name="connsiteY139" fmla="*/ 350225 h 1126566"/>
              <a:gd name="connsiteX140" fmla="*/ 11554005 w 12192000"/>
              <a:gd name="connsiteY140" fmla="*/ 351933 h 1126566"/>
              <a:gd name="connsiteX141" fmla="*/ 11565304 w 12192000"/>
              <a:gd name="connsiteY141" fmla="*/ 353069 h 1126566"/>
              <a:gd name="connsiteX142" fmla="*/ 11565435 w 12192000"/>
              <a:gd name="connsiteY142" fmla="*/ 353419 h 1126566"/>
              <a:gd name="connsiteX143" fmla="*/ 11577168 w 12192000"/>
              <a:gd name="connsiteY143" fmla="*/ 355270 h 1126566"/>
              <a:gd name="connsiteX144" fmla="*/ 11607823 w 12192000"/>
              <a:gd name="connsiteY144" fmla="*/ 357347 h 1126566"/>
              <a:gd name="connsiteX145" fmla="*/ 11664276 w 12192000"/>
              <a:gd name="connsiteY145" fmla="*/ 386951 h 1126566"/>
              <a:gd name="connsiteX146" fmla="*/ 11786197 w 12192000"/>
              <a:gd name="connsiteY146" fmla="*/ 477948 h 1126566"/>
              <a:gd name="connsiteX147" fmla="*/ 11866598 w 12192000"/>
              <a:gd name="connsiteY147" fmla="*/ 486803 h 1126566"/>
              <a:gd name="connsiteX148" fmla="*/ 11916744 w 12192000"/>
              <a:gd name="connsiteY148" fmla="*/ 502917 h 1126566"/>
              <a:gd name="connsiteX149" fmla="*/ 11949248 w 12192000"/>
              <a:gd name="connsiteY149" fmla="*/ 518881 h 1126566"/>
              <a:gd name="connsiteX150" fmla="*/ 11951002 w 12192000"/>
              <a:gd name="connsiteY150" fmla="*/ 518735 h 1126566"/>
              <a:gd name="connsiteX151" fmla="*/ 12026007 w 12192000"/>
              <a:gd name="connsiteY151" fmla="*/ 534384 h 1126566"/>
              <a:gd name="connsiteX152" fmla="*/ 12035188 w 12192000"/>
              <a:gd name="connsiteY152" fmla="*/ 529609 h 1126566"/>
              <a:gd name="connsiteX153" fmla="*/ 12115225 w 12192000"/>
              <a:gd name="connsiteY153" fmla="*/ 561895 h 1126566"/>
              <a:gd name="connsiteX154" fmla="*/ 12191636 w 12192000"/>
              <a:gd name="connsiteY154" fmla="*/ 558318 h 1126566"/>
              <a:gd name="connsiteX155" fmla="*/ 12192000 w 12192000"/>
              <a:gd name="connsiteY155" fmla="*/ 558295 h 1126566"/>
              <a:gd name="connsiteX156" fmla="*/ 12192000 w 12192000"/>
              <a:gd name="connsiteY156" fmla="*/ 1126566 h 1126566"/>
              <a:gd name="connsiteX157" fmla="*/ 0 w 12192000"/>
              <a:gd name="connsiteY157" fmla="*/ 1126566 h 1126566"/>
              <a:gd name="connsiteX158" fmla="*/ 0 w 12192000"/>
              <a:gd name="connsiteY158" fmla="*/ 401922 h 1126566"/>
              <a:gd name="connsiteX159" fmla="*/ 25242 w 12192000"/>
              <a:gd name="connsiteY159" fmla="*/ 388862 h 1126566"/>
              <a:gd name="connsiteX160" fmla="*/ 96922 w 12192000"/>
              <a:gd name="connsiteY160" fmla="*/ 357381 h 1126566"/>
              <a:gd name="connsiteX161" fmla="*/ 164580 w 12192000"/>
              <a:gd name="connsiteY161" fmla="*/ 322443 h 1126566"/>
              <a:gd name="connsiteX162" fmla="*/ 258712 w 12192000"/>
              <a:gd name="connsiteY162" fmla="*/ 286531 h 1126566"/>
              <a:gd name="connsiteX163" fmla="*/ 316354 w 12192000"/>
              <a:gd name="connsiteY163" fmla="*/ 238529 h 1126566"/>
              <a:gd name="connsiteX164" fmla="*/ 328834 w 12192000"/>
              <a:gd name="connsiteY164" fmla="*/ 240963 h 1126566"/>
              <a:gd name="connsiteX165" fmla="*/ 383414 w 12192000"/>
              <a:gd name="connsiteY165" fmla="*/ 221196 h 1126566"/>
              <a:gd name="connsiteX166" fmla="*/ 537708 w 12192000"/>
              <a:gd name="connsiteY166" fmla="*/ 119020 h 1126566"/>
              <a:gd name="connsiteX167" fmla="*/ 653257 w 12192000"/>
              <a:gd name="connsiteY167" fmla="*/ 91372 h 1126566"/>
              <a:gd name="connsiteX168" fmla="*/ 763197 w 12192000"/>
              <a:gd name="connsiteY168" fmla="*/ 59356 h 1126566"/>
              <a:gd name="connsiteX169" fmla="*/ 778208 w 12192000"/>
              <a:gd name="connsiteY169" fmla="*/ 63801 h 1126566"/>
              <a:gd name="connsiteX170" fmla="*/ 784725 w 12192000"/>
              <a:gd name="connsiteY170" fmla="*/ 62505 h 1126566"/>
              <a:gd name="connsiteX171" fmla="*/ 785400 w 12192000"/>
              <a:gd name="connsiteY171" fmla="*/ 62796 h 1126566"/>
              <a:gd name="connsiteX172" fmla="*/ 786774 w 12192000"/>
              <a:gd name="connsiteY172" fmla="*/ 62098 h 1126566"/>
              <a:gd name="connsiteX173" fmla="*/ 852003 w 12192000"/>
              <a:gd name="connsiteY173" fmla="*/ 61064 h 1126566"/>
              <a:gd name="connsiteX174" fmla="*/ 870719 w 12192000"/>
              <a:gd name="connsiteY174" fmla="*/ 47209 h 1126566"/>
              <a:gd name="connsiteX175" fmla="*/ 883786 w 12192000"/>
              <a:gd name="connsiteY175" fmla="*/ 45814 h 1126566"/>
              <a:gd name="connsiteX176" fmla="*/ 886400 w 12192000"/>
              <a:gd name="connsiteY176" fmla="*/ 43909 h 1126566"/>
              <a:gd name="connsiteX177" fmla="*/ 893881 w 12192000"/>
              <a:gd name="connsiteY177" fmla="*/ 40197 h 1126566"/>
              <a:gd name="connsiteX178" fmla="*/ 886282 w 12192000"/>
              <a:gd name="connsiteY178" fmla="*/ 36610 h 1126566"/>
              <a:gd name="connsiteX179" fmla="*/ 950274 w 12192000"/>
              <a:gd name="connsiteY179" fmla="*/ 20111 h 1126566"/>
              <a:gd name="connsiteX180" fmla="*/ 988432 w 12192000"/>
              <a:gd name="connsiteY180" fmla="*/ 24039 h 1126566"/>
              <a:gd name="connsiteX181" fmla="*/ 1048223 w 12192000"/>
              <a:gd name="connsiteY181" fmla="*/ 19791 h 1126566"/>
              <a:gd name="connsiteX182" fmla="*/ 1177886 w 12192000"/>
              <a:gd name="connsiteY182" fmla="*/ 30728 h 1126566"/>
              <a:gd name="connsiteX183" fmla="*/ 1305018 w 12192000"/>
              <a:gd name="connsiteY18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69837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698374 w 12192000"/>
              <a:gd name="connsiteY72" fmla="*/ 345663 h 1126566"/>
              <a:gd name="connsiteX73" fmla="*/ 6788093 w 12192000"/>
              <a:gd name="connsiteY73" fmla="*/ 377012 h 1126566"/>
              <a:gd name="connsiteX74" fmla="*/ 7001696 w 12192000"/>
              <a:gd name="connsiteY74" fmla="*/ 39416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2000" h="1126566">
                <a:moveTo>
                  <a:pt x="1305018" y="0"/>
                </a:moveTo>
                <a:lnTo>
                  <a:pt x="1338012" y="2184"/>
                </a:lnTo>
                <a:lnTo>
                  <a:pt x="1368320" y="11572"/>
                </a:lnTo>
                <a:cubicBezTo>
                  <a:pt x="1368135" y="12420"/>
                  <a:pt x="1367949" y="13268"/>
                  <a:pt x="1367764" y="14115"/>
                </a:cubicBezTo>
                <a:cubicBezTo>
                  <a:pt x="1368260" y="15850"/>
                  <a:pt x="1369933" y="16116"/>
                  <a:pt x="1372564" y="15636"/>
                </a:cubicBezTo>
                <a:lnTo>
                  <a:pt x="1377226" y="14330"/>
                </a:lnTo>
                <a:lnTo>
                  <a:pt x="1382967" y="16108"/>
                </a:lnTo>
                <a:lnTo>
                  <a:pt x="1398753" y="20281"/>
                </a:lnTo>
                <a:lnTo>
                  <a:pt x="1403473" y="25878"/>
                </a:lnTo>
                <a:cubicBezTo>
                  <a:pt x="1418187" y="35152"/>
                  <a:pt x="1455496" y="27557"/>
                  <a:pt x="1465522" y="40951"/>
                </a:cubicBezTo>
                <a:lnTo>
                  <a:pt x="1485274" y="38769"/>
                </a:lnTo>
                <a:lnTo>
                  <a:pt x="1506702" y="48855"/>
                </a:lnTo>
                <a:cubicBezTo>
                  <a:pt x="1526562" y="57310"/>
                  <a:pt x="1547358" y="62811"/>
                  <a:pt x="1570577" y="56390"/>
                </a:cubicBezTo>
                <a:cubicBezTo>
                  <a:pt x="1561206" y="73812"/>
                  <a:pt x="1626608" y="54897"/>
                  <a:pt x="1640836" y="71287"/>
                </a:cubicBezTo>
                <a:cubicBezTo>
                  <a:pt x="1649435" y="84672"/>
                  <a:pt x="1671284" y="82051"/>
                  <a:pt x="1689992" y="86003"/>
                </a:cubicBezTo>
                <a:cubicBezTo>
                  <a:pt x="1706935" y="99155"/>
                  <a:pt x="1796696" y="106480"/>
                  <a:pt x="1825707" y="102605"/>
                </a:cubicBezTo>
                <a:cubicBezTo>
                  <a:pt x="1904608" y="83484"/>
                  <a:pt x="1991519" y="135253"/>
                  <a:pt x="2055100" y="121407"/>
                </a:cubicBezTo>
                <a:cubicBezTo>
                  <a:pt x="2073090" y="121616"/>
                  <a:pt x="2088723" y="123853"/>
                  <a:pt x="2102805" y="127338"/>
                </a:cubicBezTo>
                <a:lnTo>
                  <a:pt x="2139327" y="140098"/>
                </a:lnTo>
                <a:lnTo>
                  <a:pt x="2143886" y="149737"/>
                </a:lnTo>
                <a:lnTo>
                  <a:pt x="2169405" y="154229"/>
                </a:lnTo>
                <a:lnTo>
                  <a:pt x="2175252" y="157025"/>
                </a:lnTo>
                <a:cubicBezTo>
                  <a:pt x="2186400" y="162399"/>
                  <a:pt x="2197622" y="167468"/>
                  <a:pt x="2209736" y="171455"/>
                </a:cubicBezTo>
                <a:cubicBezTo>
                  <a:pt x="2225844" y="133195"/>
                  <a:pt x="2315425" y="199057"/>
                  <a:pt x="2306658" y="162489"/>
                </a:cubicBezTo>
                <a:cubicBezTo>
                  <a:pt x="2358676" y="173927"/>
                  <a:pt x="2356751" y="154958"/>
                  <a:pt x="2376691" y="163846"/>
                </a:cubicBezTo>
                <a:lnTo>
                  <a:pt x="2381520" y="166644"/>
                </a:lnTo>
                <a:lnTo>
                  <a:pt x="2500607" y="180917"/>
                </a:lnTo>
                <a:lnTo>
                  <a:pt x="2542869" y="188717"/>
                </a:lnTo>
                <a:cubicBezTo>
                  <a:pt x="2674262" y="187952"/>
                  <a:pt x="2707055" y="263173"/>
                  <a:pt x="2829718" y="242215"/>
                </a:cubicBezTo>
                <a:lnTo>
                  <a:pt x="3028662" y="219550"/>
                </a:lnTo>
                <a:cubicBezTo>
                  <a:pt x="3049869" y="208285"/>
                  <a:pt x="3084950" y="208595"/>
                  <a:pt x="3107019" y="220240"/>
                </a:cubicBezTo>
                <a:cubicBezTo>
                  <a:pt x="3110816" y="222244"/>
                  <a:pt x="3114075" y="224515"/>
                  <a:pt x="3116698" y="226983"/>
                </a:cubicBezTo>
                <a:cubicBezTo>
                  <a:pt x="3179274" y="200503"/>
                  <a:pt x="3198987" y="221584"/>
                  <a:pt x="3231577" y="202023"/>
                </a:cubicBezTo>
                <a:cubicBezTo>
                  <a:pt x="3309179" y="203900"/>
                  <a:pt x="3356885" y="235149"/>
                  <a:pt x="3386687" y="218190"/>
                </a:cubicBezTo>
                <a:cubicBezTo>
                  <a:pt x="3423429" y="225110"/>
                  <a:pt x="3463019" y="256177"/>
                  <a:pt x="3501680" y="238841"/>
                </a:cubicBezTo>
                <a:cubicBezTo>
                  <a:pt x="3496844" y="257097"/>
                  <a:pt x="3551130" y="231857"/>
                  <a:pt x="3567038" y="246771"/>
                </a:cubicBezTo>
                <a:cubicBezTo>
                  <a:pt x="3577348" y="259245"/>
                  <a:pt x="3596226" y="254494"/>
                  <a:pt x="3613626" y="256591"/>
                </a:cubicBezTo>
                <a:cubicBezTo>
                  <a:pt x="3631298" y="268014"/>
                  <a:pt x="3712457" y="266495"/>
                  <a:pt x="3737444" y="259793"/>
                </a:cubicBezTo>
                <a:cubicBezTo>
                  <a:pt x="3803671" y="233024"/>
                  <a:pt x="3891186" y="276009"/>
                  <a:pt x="3944870" y="255991"/>
                </a:cubicBezTo>
                <a:cubicBezTo>
                  <a:pt x="4008933" y="249766"/>
                  <a:pt x="4045961" y="279503"/>
                  <a:pt x="4092172" y="290617"/>
                </a:cubicBezTo>
                <a:cubicBezTo>
                  <a:pt x="4098827" y="250967"/>
                  <a:pt x="4191523" y="307711"/>
                  <a:pt x="4176434" y="272187"/>
                </a:cubicBezTo>
                <a:cubicBezTo>
                  <a:pt x="4241060" y="280555"/>
                  <a:pt x="4209740" y="244545"/>
                  <a:pt x="4269617" y="283947"/>
                </a:cubicBezTo>
                <a:cubicBezTo>
                  <a:pt x="4386123" y="270292"/>
                  <a:pt x="4534009" y="307696"/>
                  <a:pt x="4638729" y="274806"/>
                </a:cubicBezTo>
                <a:lnTo>
                  <a:pt x="4910175" y="258887"/>
                </a:lnTo>
                <a:cubicBezTo>
                  <a:pt x="4910334" y="258037"/>
                  <a:pt x="4910494" y="257187"/>
                  <a:pt x="4910653" y="256337"/>
                </a:cubicBezTo>
                <a:cubicBezTo>
                  <a:pt x="4911824" y="254741"/>
                  <a:pt x="4913545" y="254755"/>
                  <a:pt x="4915901" y="255646"/>
                </a:cubicBezTo>
                <a:lnTo>
                  <a:pt x="4919888" y="257665"/>
                </a:lnTo>
                <a:lnTo>
                  <a:pt x="4926150" y="256877"/>
                </a:lnTo>
                <a:lnTo>
                  <a:pt x="4943081" y="255402"/>
                </a:lnTo>
                <a:lnTo>
                  <a:pt x="4949875" y="250755"/>
                </a:lnTo>
                <a:lnTo>
                  <a:pt x="5034125" y="251561"/>
                </a:lnTo>
                <a:lnTo>
                  <a:pt x="5058873" y="245283"/>
                </a:lnTo>
                <a:cubicBezTo>
                  <a:pt x="5081450" y="240328"/>
                  <a:pt x="5103755" y="238383"/>
                  <a:pt x="5123651" y="248360"/>
                </a:cubicBezTo>
                <a:cubicBezTo>
                  <a:pt x="5121534" y="229990"/>
                  <a:pt x="5177244" y="258894"/>
                  <a:pt x="5197539" y="245352"/>
                </a:cubicBezTo>
                <a:cubicBezTo>
                  <a:pt x="5211192" y="233802"/>
                  <a:pt x="5231277" y="239882"/>
                  <a:pt x="5250946" y="239095"/>
                </a:cubicBezTo>
                <a:cubicBezTo>
                  <a:pt x="5272576" y="229125"/>
                  <a:pt x="5362305" y="236604"/>
                  <a:pt x="5388817" y="245059"/>
                </a:cubicBezTo>
                <a:cubicBezTo>
                  <a:pt x="5457500" y="276353"/>
                  <a:pt x="5562193" y="240387"/>
                  <a:pt x="5618162" y="264094"/>
                </a:cubicBezTo>
                <a:cubicBezTo>
                  <a:pt x="5635645" y="266810"/>
                  <a:pt x="5651655" y="267184"/>
                  <a:pt x="5666664" y="266098"/>
                </a:cubicBezTo>
                <a:lnTo>
                  <a:pt x="5715324" y="251101"/>
                </a:lnTo>
                <a:lnTo>
                  <a:pt x="5741796" y="250897"/>
                </a:lnTo>
                <a:lnTo>
                  <a:pt x="5748565" y="249142"/>
                </a:lnTo>
                <a:cubicBezTo>
                  <a:pt x="5761488" y="245753"/>
                  <a:pt x="5789604" y="257912"/>
                  <a:pt x="5802907" y="256022"/>
                </a:cubicBezTo>
                <a:cubicBezTo>
                  <a:pt x="5845141" y="268967"/>
                  <a:pt x="5900887" y="231236"/>
                  <a:pt x="5877829" y="265178"/>
                </a:cubicBezTo>
                <a:cubicBezTo>
                  <a:pt x="5932696" y="262556"/>
                  <a:pt x="5923269" y="280589"/>
                  <a:pt x="5946099" y="275229"/>
                </a:cubicBezTo>
                <a:lnTo>
                  <a:pt x="5951885" y="273306"/>
                </a:lnTo>
                <a:lnTo>
                  <a:pt x="5957187" y="267506"/>
                </a:lnTo>
                <a:lnTo>
                  <a:pt x="6000476" y="273899"/>
                </a:lnTo>
                <a:lnTo>
                  <a:pt x="6055647" y="268058"/>
                </a:lnTo>
                <a:cubicBezTo>
                  <a:pt x="6182414" y="290116"/>
                  <a:pt x="6280672" y="256487"/>
                  <a:pt x="6390944" y="296657"/>
                </a:cubicBezTo>
                <a:lnTo>
                  <a:pt x="6445883" y="304401"/>
                </a:lnTo>
                <a:cubicBezTo>
                  <a:pt x="6488263" y="316778"/>
                  <a:pt x="6557650" y="301859"/>
                  <a:pt x="6598839" y="327138"/>
                </a:cubicBezTo>
                <a:cubicBezTo>
                  <a:pt x="6614856" y="341473"/>
                  <a:pt x="6658305" y="336097"/>
                  <a:pt x="6674894" y="339184"/>
                </a:cubicBezTo>
                <a:cubicBezTo>
                  <a:pt x="6691483" y="342271"/>
                  <a:pt x="6694854" y="347625"/>
                  <a:pt x="6698374" y="345663"/>
                </a:cubicBezTo>
                <a:cubicBezTo>
                  <a:pt x="6748333" y="381426"/>
                  <a:pt x="6764373" y="352806"/>
                  <a:pt x="6788093" y="377012"/>
                </a:cubicBezTo>
                <a:cubicBezTo>
                  <a:pt x="6863891" y="387787"/>
                  <a:pt x="6979637" y="372926"/>
                  <a:pt x="7001696" y="394163"/>
                </a:cubicBezTo>
                <a:cubicBezTo>
                  <a:pt x="7039991" y="393431"/>
                  <a:pt x="7010656" y="400290"/>
                  <a:pt x="7052564" y="396658"/>
                </a:cubicBezTo>
                <a:cubicBezTo>
                  <a:pt x="7055164" y="378218"/>
                  <a:pt x="7109032" y="400006"/>
                  <a:pt x="7130364" y="388164"/>
                </a:cubicBezTo>
                <a:cubicBezTo>
                  <a:pt x="7145309" y="377773"/>
                  <a:pt x="7161671" y="385430"/>
                  <a:pt x="7179335" y="386225"/>
                </a:cubicBezTo>
                <a:cubicBezTo>
                  <a:pt x="7200979" y="378045"/>
                  <a:pt x="7278864" y="392682"/>
                  <a:pt x="7300357" y="403218"/>
                </a:cubicBezTo>
                <a:cubicBezTo>
                  <a:pt x="7353733" y="439852"/>
                  <a:pt x="7455509" y="412480"/>
                  <a:pt x="7499445" y="440549"/>
                </a:cubicBezTo>
                <a:cubicBezTo>
                  <a:pt x="7558920" y="456964"/>
                  <a:pt x="7606586" y="434213"/>
                  <a:pt x="7655710" y="430962"/>
                </a:cubicBezTo>
                <a:cubicBezTo>
                  <a:pt x="7646336" y="470388"/>
                  <a:pt x="7758609" y="430550"/>
                  <a:pt x="7729851" y="462457"/>
                </a:cubicBezTo>
                <a:cubicBezTo>
                  <a:pt x="7795688" y="464850"/>
                  <a:pt x="7751041" y="494594"/>
                  <a:pt x="7824660" y="466203"/>
                </a:cubicBezTo>
                <a:cubicBezTo>
                  <a:pt x="7931888" y="498311"/>
                  <a:pt x="8189689" y="453831"/>
                  <a:pt x="8277851" y="502630"/>
                </a:cubicBezTo>
                <a:cubicBezTo>
                  <a:pt x="8370818" y="512734"/>
                  <a:pt x="8313042" y="513711"/>
                  <a:pt x="8382461" y="526824"/>
                </a:cubicBezTo>
                <a:cubicBezTo>
                  <a:pt x="8391942" y="573223"/>
                  <a:pt x="8538700" y="594604"/>
                  <a:pt x="8594502" y="613607"/>
                </a:cubicBezTo>
                <a:cubicBezTo>
                  <a:pt x="8691407" y="622788"/>
                  <a:pt x="8680711" y="654899"/>
                  <a:pt x="8777878" y="639454"/>
                </a:cubicBezTo>
                <a:cubicBezTo>
                  <a:pt x="8821850" y="645255"/>
                  <a:pt x="8834479" y="644511"/>
                  <a:pt x="8858334" y="648415"/>
                </a:cubicBezTo>
                <a:lnTo>
                  <a:pt x="8969814" y="639833"/>
                </a:lnTo>
                <a:cubicBezTo>
                  <a:pt x="9008784" y="633280"/>
                  <a:pt x="9061030" y="618158"/>
                  <a:pt x="9092152" y="609097"/>
                </a:cubicBezTo>
                <a:cubicBezTo>
                  <a:pt x="9141320" y="619991"/>
                  <a:pt x="9118891" y="591188"/>
                  <a:pt x="9156546" y="585468"/>
                </a:cubicBezTo>
                <a:cubicBezTo>
                  <a:pt x="9180620" y="587385"/>
                  <a:pt x="9192331" y="584657"/>
                  <a:pt x="9194830" y="571148"/>
                </a:cubicBezTo>
                <a:cubicBezTo>
                  <a:pt x="9308402" y="581928"/>
                  <a:pt x="9235498" y="557277"/>
                  <a:pt x="9314188" y="547301"/>
                </a:cubicBezTo>
                <a:cubicBezTo>
                  <a:pt x="9385651" y="541365"/>
                  <a:pt x="9407311" y="527502"/>
                  <a:pt x="9505176" y="542666"/>
                </a:cubicBezTo>
                <a:cubicBezTo>
                  <a:pt x="9527962" y="548956"/>
                  <a:pt x="9555704" y="534081"/>
                  <a:pt x="9581851" y="530976"/>
                </a:cubicBezTo>
                <a:cubicBezTo>
                  <a:pt x="9607998" y="527871"/>
                  <a:pt x="9661317" y="526445"/>
                  <a:pt x="9662056" y="524035"/>
                </a:cubicBezTo>
                <a:cubicBezTo>
                  <a:pt x="9725667" y="537016"/>
                  <a:pt x="9687962" y="516815"/>
                  <a:pt x="9724197" y="528337"/>
                </a:cubicBezTo>
                <a:cubicBezTo>
                  <a:pt x="9784395" y="515772"/>
                  <a:pt x="9805214" y="483205"/>
                  <a:pt x="9837846" y="492977"/>
                </a:cubicBezTo>
                <a:cubicBezTo>
                  <a:pt x="9863105" y="482046"/>
                  <a:pt x="9877613" y="450783"/>
                  <a:pt x="9917440" y="459605"/>
                </a:cubicBezTo>
                <a:cubicBezTo>
                  <a:pt x="9914032" y="456009"/>
                  <a:pt x="9914999" y="454133"/>
                  <a:pt x="9918439" y="453114"/>
                </a:cubicBezTo>
                <a:lnTo>
                  <a:pt x="9953039" y="452486"/>
                </a:lnTo>
                <a:lnTo>
                  <a:pt x="9988183" y="448079"/>
                </a:lnTo>
                <a:cubicBezTo>
                  <a:pt x="10003164" y="445307"/>
                  <a:pt x="9997636" y="440348"/>
                  <a:pt x="9991965" y="435969"/>
                </a:cubicBezTo>
                <a:lnTo>
                  <a:pt x="9986932" y="431168"/>
                </a:lnTo>
                <a:lnTo>
                  <a:pt x="9996190" y="429066"/>
                </a:lnTo>
                <a:lnTo>
                  <a:pt x="9999786" y="427758"/>
                </a:lnTo>
                <a:lnTo>
                  <a:pt x="10012936" y="428884"/>
                </a:lnTo>
                <a:cubicBezTo>
                  <a:pt x="10033227" y="430510"/>
                  <a:pt x="10071440" y="439772"/>
                  <a:pt x="10102484" y="441324"/>
                </a:cubicBezTo>
                <a:cubicBezTo>
                  <a:pt x="10136562" y="436650"/>
                  <a:pt x="10161909" y="444583"/>
                  <a:pt x="10199200" y="438197"/>
                </a:cubicBezTo>
                <a:cubicBezTo>
                  <a:pt x="10217449" y="429443"/>
                  <a:pt x="10230000" y="428254"/>
                  <a:pt x="10245648" y="438831"/>
                </a:cubicBezTo>
                <a:cubicBezTo>
                  <a:pt x="10329997" y="396081"/>
                  <a:pt x="10293643" y="438380"/>
                  <a:pt x="10369590" y="423377"/>
                </a:cubicBezTo>
                <a:cubicBezTo>
                  <a:pt x="10435429" y="407137"/>
                  <a:pt x="10508988" y="397618"/>
                  <a:pt x="10575777" y="355859"/>
                </a:cubicBezTo>
                <a:cubicBezTo>
                  <a:pt x="10588559" y="343823"/>
                  <a:pt x="10623554" y="349957"/>
                  <a:pt x="10638984" y="347416"/>
                </a:cubicBezTo>
                <a:cubicBezTo>
                  <a:pt x="10654414" y="344875"/>
                  <a:pt x="10665320" y="338813"/>
                  <a:pt x="10668356" y="340612"/>
                </a:cubicBezTo>
                <a:cubicBezTo>
                  <a:pt x="10708634" y="310852"/>
                  <a:pt x="10713374" y="337960"/>
                  <a:pt x="10732175" y="317549"/>
                </a:cubicBezTo>
                <a:cubicBezTo>
                  <a:pt x="10795223" y="310206"/>
                  <a:pt x="10845347" y="331314"/>
                  <a:pt x="10862886" y="313438"/>
                </a:cubicBezTo>
                <a:cubicBezTo>
                  <a:pt x="10895019" y="315099"/>
                  <a:pt x="10938544" y="336989"/>
                  <a:pt x="10963063" y="317771"/>
                </a:cubicBezTo>
                <a:cubicBezTo>
                  <a:pt x="10966067" y="333874"/>
                  <a:pt x="11000154" y="306125"/>
                  <a:pt x="11018562" y="316991"/>
                </a:cubicBezTo>
                <a:cubicBezTo>
                  <a:pt x="11031553" y="326424"/>
                  <a:pt x="11044924" y="320203"/>
                  <a:pt x="11059692" y="319983"/>
                </a:cubicBezTo>
                <a:cubicBezTo>
                  <a:pt x="11078202" y="327673"/>
                  <a:pt x="11142830" y="317027"/>
                  <a:pt x="11160371" y="308440"/>
                </a:cubicBezTo>
                <a:cubicBezTo>
                  <a:pt x="11165760" y="304637"/>
                  <a:pt x="11171826" y="301723"/>
                  <a:pt x="11178386" y="299490"/>
                </a:cubicBezTo>
                <a:lnTo>
                  <a:pt x="11192494" y="296221"/>
                </a:lnTo>
                <a:lnTo>
                  <a:pt x="11199770" y="299772"/>
                </a:lnTo>
                <a:lnTo>
                  <a:pt x="11217258" y="293681"/>
                </a:lnTo>
                <a:lnTo>
                  <a:pt x="11245798" y="292170"/>
                </a:lnTo>
                <a:lnTo>
                  <a:pt x="11255992" y="291919"/>
                </a:lnTo>
                <a:lnTo>
                  <a:pt x="11264859" y="293937"/>
                </a:lnTo>
                <a:cubicBezTo>
                  <a:pt x="11269176" y="294273"/>
                  <a:pt x="11272860" y="293892"/>
                  <a:pt x="11276151" y="293070"/>
                </a:cubicBezTo>
                <a:lnTo>
                  <a:pt x="11279850" y="291330"/>
                </a:lnTo>
                <a:lnTo>
                  <a:pt x="11290818" y="291060"/>
                </a:lnTo>
                <a:lnTo>
                  <a:pt x="11296248" y="290163"/>
                </a:lnTo>
                <a:lnTo>
                  <a:pt x="11301652" y="290324"/>
                </a:lnTo>
                <a:lnTo>
                  <a:pt x="11339114" y="288153"/>
                </a:lnTo>
                <a:lnTo>
                  <a:pt x="11345146" y="290802"/>
                </a:lnTo>
                <a:lnTo>
                  <a:pt x="11400126" y="292287"/>
                </a:lnTo>
                <a:cubicBezTo>
                  <a:pt x="11400225" y="292777"/>
                  <a:pt x="11400322" y="293267"/>
                  <a:pt x="11400420" y="293758"/>
                </a:cubicBezTo>
                <a:cubicBezTo>
                  <a:pt x="11402333" y="297092"/>
                  <a:pt x="11406107" y="299615"/>
                  <a:pt x="11413889" y="300516"/>
                </a:cubicBezTo>
                <a:cubicBezTo>
                  <a:pt x="11395142" y="320394"/>
                  <a:pt x="11416088" y="309220"/>
                  <a:pt x="11440688" y="310121"/>
                </a:cubicBezTo>
                <a:cubicBezTo>
                  <a:pt x="11417061" y="341196"/>
                  <a:pt x="11491047" y="330911"/>
                  <a:pt x="11496733" y="350225"/>
                </a:cubicBezTo>
                <a:cubicBezTo>
                  <a:pt x="11515339" y="350186"/>
                  <a:pt x="11534581" y="350713"/>
                  <a:pt x="11554005" y="351933"/>
                </a:cubicBezTo>
                <a:lnTo>
                  <a:pt x="11565304" y="353069"/>
                </a:lnTo>
                <a:cubicBezTo>
                  <a:pt x="11565348" y="353186"/>
                  <a:pt x="11565391" y="353302"/>
                  <a:pt x="11565435" y="353419"/>
                </a:cubicBezTo>
                <a:cubicBezTo>
                  <a:pt x="11567690" y="354366"/>
                  <a:pt x="11571332" y="355001"/>
                  <a:pt x="11577168" y="355270"/>
                </a:cubicBezTo>
                <a:lnTo>
                  <a:pt x="11607823" y="357347"/>
                </a:lnTo>
                <a:lnTo>
                  <a:pt x="11664276" y="386951"/>
                </a:lnTo>
                <a:cubicBezTo>
                  <a:pt x="11700990" y="407051"/>
                  <a:pt x="11744222" y="456861"/>
                  <a:pt x="11786197" y="477948"/>
                </a:cubicBezTo>
                <a:lnTo>
                  <a:pt x="11866598" y="486803"/>
                </a:lnTo>
                <a:cubicBezTo>
                  <a:pt x="11883269" y="491187"/>
                  <a:pt x="11900036" y="496356"/>
                  <a:pt x="11916744" y="502917"/>
                </a:cubicBezTo>
                <a:lnTo>
                  <a:pt x="11949248" y="518881"/>
                </a:lnTo>
                <a:lnTo>
                  <a:pt x="11951002" y="518735"/>
                </a:lnTo>
                <a:lnTo>
                  <a:pt x="12026007" y="534384"/>
                </a:lnTo>
                <a:cubicBezTo>
                  <a:pt x="12029433" y="533054"/>
                  <a:pt x="12032525" y="531446"/>
                  <a:pt x="12035188" y="529609"/>
                </a:cubicBezTo>
                <a:cubicBezTo>
                  <a:pt x="12075234" y="558112"/>
                  <a:pt x="12095957" y="542163"/>
                  <a:pt x="12115225" y="561895"/>
                </a:cubicBezTo>
                <a:cubicBezTo>
                  <a:pt x="12144838" y="564862"/>
                  <a:pt x="12170822" y="560882"/>
                  <a:pt x="12191636" y="558318"/>
                </a:cubicBezTo>
                <a:lnTo>
                  <a:pt x="12192000" y="558295"/>
                </a:lnTo>
                <a:lnTo>
                  <a:pt x="12192000" y="1126566"/>
                </a:lnTo>
                <a:lnTo>
                  <a:pt x="0" y="1126566"/>
                </a:lnTo>
                <a:lnTo>
                  <a:pt x="0" y="401922"/>
                </a:lnTo>
                <a:lnTo>
                  <a:pt x="25242" y="388862"/>
                </a:lnTo>
                <a:cubicBezTo>
                  <a:pt x="53095" y="374239"/>
                  <a:pt x="81134" y="359931"/>
                  <a:pt x="96922" y="357381"/>
                </a:cubicBezTo>
                <a:cubicBezTo>
                  <a:pt x="108624" y="334682"/>
                  <a:pt x="133296" y="326879"/>
                  <a:pt x="164580" y="322443"/>
                </a:cubicBezTo>
                <a:cubicBezTo>
                  <a:pt x="170496" y="302312"/>
                  <a:pt x="203628" y="305232"/>
                  <a:pt x="258712" y="286531"/>
                </a:cubicBezTo>
                <a:cubicBezTo>
                  <a:pt x="264312" y="263774"/>
                  <a:pt x="296058" y="274113"/>
                  <a:pt x="316354" y="238529"/>
                </a:cubicBezTo>
                <a:cubicBezTo>
                  <a:pt x="320285" y="239658"/>
                  <a:pt x="324488" y="240478"/>
                  <a:pt x="328834" y="240963"/>
                </a:cubicBezTo>
                <a:cubicBezTo>
                  <a:pt x="354074" y="243782"/>
                  <a:pt x="378513" y="234932"/>
                  <a:pt x="383414" y="221196"/>
                </a:cubicBezTo>
                <a:cubicBezTo>
                  <a:pt x="421577" y="169345"/>
                  <a:pt x="485280" y="146631"/>
                  <a:pt x="537708" y="119020"/>
                </a:cubicBezTo>
                <a:cubicBezTo>
                  <a:pt x="588732" y="94357"/>
                  <a:pt x="615676" y="101316"/>
                  <a:pt x="653257" y="91372"/>
                </a:cubicBezTo>
                <a:cubicBezTo>
                  <a:pt x="684624" y="78385"/>
                  <a:pt x="748753" y="87379"/>
                  <a:pt x="763197" y="59356"/>
                </a:cubicBezTo>
                <a:cubicBezTo>
                  <a:pt x="765804" y="63426"/>
                  <a:pt x="771340" y="64365"/>
                  <a:pt x="778208" y="63801"/>
                </a:cubicBezTo>
                <a:lnTo>
                  <a:pt x="784725" y="62505"/>
                </a:lnTo>
                <a:lnTo>
                  <a:pt x="785400" y="62796"/>
                </a:lnTo>
                <a:lnTo>
                  <a:pt x="786774" y="62098"/>
                </a:lnTo>
                <a:lnTo>
                  <a:pt x="852003" y="61064"/>
                </a:lnTo>
                <a:cubicBezTo>
                  <a:pt x="860539" y="57863"/>
                  <a:pt x="862705" y="50815"/>
                  <a:pt x="870719" y="47209"/>
                </a:cubicBezTo>
                <a:lnTo>
                  <a:pt x="883786" y="45814"/>
                </a:lnTo>
                <a:lnTo>
                  <a:pt x="886400" y="43909"/>
                </a:lnTo>
                <a:lnTo>
                  <a:pt x="893881" y="40197"/>
                </a:lnTo>
                <a:lnTo>
                  <a:pt x="886282" y="36610"/>
                </a:lnTo>
                <a:cubicBezTo>
                  <a:pt x="895681" y="33262"/>
                  <a:pt x="933249" y="22206"/>
                  <a:pt x="950274" y="20111"/>
                </a:cubicBezTo>
                <a:lnTo>
                  <a:pt x="988432" y="24039"/>
                </a:lnTo>
                <a:cubicBezTo>
                  <a:pt x="993873" y="26447"/>
                  <a:pt x="1044330" y="14803"/>
                  <a:pt x="1048223" y="19791"/>
                </a:cubicBezTo>
                <a:cubicBezTo>
                  <a:pt x="1123287" y="25741"/>
                  <a:pt x="1109478" y="4056"/>
                  <a:pt x="1177886" y="30728"/>
                </a:cubicBezTo>
                <a:cubicBezTo>
                  <a:pt x="1207072" y="3020"/>
                  <a:pt x="1274783" y="15000"/>
                  <a:pt x="1305018"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7F87E21-9F5F-4A2A-93FB-23E0264A2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385" y="3213478"/>
            <a:ext cx="2605999" cy="32362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Tiffany &amp; Co. Rose Gold Eau de Parfum, 2.5 oz, Size: 12/15 in.">
            <a:extLst>
              <a:ext uri="{FF2B5EF4-FFF2-40B4-BE49-F238E27FC236}">
                <a16:creationId xmlns:a16="http://schemas.microsoft.com/office/drawing/2014/main" id="{95DB8ABC-F8AE-F7DA-B058-621832CE9EA0}"/>
              </a:ext>
            </a:extLst>
          </p:cNvPr>
          <p:cNvPicPr>
            <a:picLocks noChangeAspect="1"/>
          </p:cNvPicPr>
          <p:nvPr/>
        </p:nvPicPr>
        <p:blipFill>
          <a:blip r:embed="rId2"/>
          <a:srcRect l="12851" r="7454" b="-6"/>
          <a:stretch/>
        </p:blipFill>
        <p:spPr>
          <a:xfrm>
            <a:off x="8622815" y="3290550"/>
            <a:ext cx="2448871" cy="3072977"/>
          </a:xfrm>
          <a:prstGeom prst="rect">
            <a:avLst/>
          </a:prstGeom>
        </p:spPr>
      </p:pic>
      <p:sp>
        <p:nvSpPr>
          <p:cNvPr id="19" name="Rectangle 6">
            <a:extLst>
              <a:ext uri="{FF2B5EF4-FFF2-40B4-BE49-F238E27FC236}">
                <a16:creationId xmlns:a16="http://schemas.microsoft.com/office/drawing/2014/main" id="{B555642D-CBCD-439C-8A0F-21CD45E29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97311">
            <a:off x="10422511" y="3037523"/>
            <a:ext cx="1136424"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1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2772798-1BBC-45F3-B319-C2ADE2CA4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9811" y="476714"/>
            <a:ext cx="2597530" cy="251642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Luxury Small Leather Goods | Tiffany &amp; Co. US">
            <a:extLst>
              <a:ext uri="{FF2B5EF4-FFF2-40B4-BE49-F238E27FC236}">
                <a16:creationId xmlns:a16="http://schemas.microsoft.com/office/drawing/2014/main" id="{4CE99D4E-B18B-32A4-BF0C-3855F9D389F0}"/>
              </a:ext>
            </a:extLst>
          </p:cNvPr>
          <p:cNvPicPr>
            <a:picLocks noChangeAspect="1"/>
          </p:cNvPicPr>
          <p:nvPr/>
        </p:nvPicPr>
        <p:blipFill>
          <a:blip r:embed="rId3"/>
          <a:srcRect r="-4" b="2656"/>
          <a:stretch/>
        </p:blipFill>
        <p:spPr>
          <a:xfrm>
            <a:off x="8991876" y="588822"/>
            <a:ext cx="2372885" cy="2309768"/>
          </a:xfrm>
          <a:prstGeom prst="rect">
            <a:avLst/>
          </a:prstGeom>
        </p:spPr>
      </p:pic>
      <p:sp>
        <p:nvSpPr>
          <p:cNvPr id="23" name="Freeform: Shape 22">
            <a:extLst>
              <a:ext uri="{FF2B5EF4-FFF2-40B4-BE49-F238E27FC236}">
                <a16:creationId xmlns:a16="http://schemas.microsoft.com/office/drawing/2014/main" id="{0E028C45-84D6-49D4-BEBB-AD070E64D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367" y="2289323"/>
            <a:ext cx="1628226" cy="172077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Tiffany &amp; Co. Stainless Steel Dog Bone Collar Pet Charm">
            <a:extLst>
              <a:ext uri="{FF2B5EF4-FFF2-40B4-BE49-F238E27FC236}">
                <a16:creationId xmlns:a16="http://schemas.microsoft.com/office/drawing/2014/main" id="{2863BB59-F893-6105-6746-181E7EA6317D}"/>
              </a:ext>
            </a:extLst>
          </p:cNvPr>
          <p:cNvPicPr>
            <a:picLocks noChangeAspect="1"/>
          </p:cNvPicPr>
          <p:nvPr/>
        </p:nvPicPr>
        <p:blipFill>
          <a:blip r:embed="rId4"/>
          <a:srcRect l="6325" r="-9" b="-9"/>
          <a:stretch/>
        </p:blipFill>
        <p:spPr>
          <a:xfrm>
            <a:off x="7954367" y="2289465"/>
            <a:ext cx="1628227" cy="1720775"/>
          </a:xfrm>
          <a:prstGeom prst="rect">
            <a:avLst/>
          </a:prstGeom>
        </p:spPr>
      </p:pic>
    </p:spTree>
    <p:extLst>
      <p:ext uri="{BB962C8B-B14F-4D97-AF65-F5344CB8AC3E}">
        <p14:creationId xmlns:p14="http://schemas.microsoft.com/office/powerpoint/2010/main" val="1895464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1224</Words>
  <Application>Microsoft Macintosh PowerPoint</Application>
  <PresentationFormat>Widescreen</PresentationFormat>
  <Paragraphs>114</Paragraphs>
  <Slides>16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Calibri</vt:lpstr>
      <vt:lpstr>Courier New</vt:lpstr>
      <vt:lpstr>office theme</vt:lpstr>
      <vt:lpstr>PowerPoint Presentation</vt:lpstr>
      <vt:lpstr>Introduction</vt:lpstr>
      <vt:lpstr>Luxury Sector-Brands Standing</vt:lpstr>
      <vt:lpstr>Collaborations-Art</vt:lpstr>
      <vt:lpstr>Anti-laws</vt:lpstr>
      <vt:lpstr>History &amp; Heritage </vt:lpstr>
      <vt:lpstr>Localization</vt:lpstr>
      <vt:lpstr>Brand Identity Prism </vt:lpstr>
      <vt:lpstr>Brand Stretching </vt:lpstr>
      <vt:lpstr>Pricing </vt:lpstr>
      <vt:lpstr>Distribution</vt:lpstr>
      <vt:lpstr>Communication</vt:lpstr>
      <vt:lpstr>Brand Sponsors</vt:lpstr>
      <vt:lpstr>Influencer</vt:lpstr>
      <vt:lpstr>Conclusion- </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Shutt, Liliana E.</cp:lastModifiedBy>
  <cp:revision>45</cp:revision>
  <dcterms:created xsi:type="dcterms:W3CDTF">2024-12-02T13:41:17Z</dcterms:created>
  <dcterms:modified xsi:type="dcterms:W3CDTF">2025-04-09T16:24:24Z</dcterms:modified>
</cp:coreProperties>
</file>