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6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38"/>
    <p:restoredTop sz="94719"/>
  </p:normalViewPr>
  <p:slideViewPr>
    <p:cSldViewPr snapToGrid="0">
      <p:cViewPr varScale="1">
        <p:scale>
          <a:sx n="120" d="100"/>
          <a:sy n="120" d="100"/>
        </p:scale>
        <p:origin x="3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4" Type="http://schemas.openxmlformats.org/officeDocument/2006/relationships/image" Target="../media/image2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4" Type="http://schemas.openxmlformats.org/officeDocument/2006/relationships/image" Target="../media/image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E888C5-60E5-452C-93AF-6B3EE169C62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7671F519-A5F9-4394-B757-7CF8ECAA5A43}">
      <dgm:prSet/>
      <dgm:spPr/>
      <dgm:t>
        <a:bodyPr/>
        <a:lstStyle/>
        <a:p>
          <a:r>
            <a:rPr lang="en-US"/>
            <a:t>Designer “dupes” are going viral as shoppers are choosing affordability over luxury.</a:t>
          </a:r>
        </a:p>
      </dgm:t>
    </dgm:pt>
    <dgm:pt modelId="{E5B35B80-B976-48F1-BB10-242307E2F7E1}" type="parTrans" cxnId="{10E07A3D-0EC5-43C1-8A2F-E35E519CC6C7}">
      <dgm:prSet/>
      <dgm:spPr/>
      <dgm:t>
        <a:bodyPr/>
        <a:lstStyle/>
        <a:p>
          <a:endParaRPr lang="en-US"/>
        </a:p>
      </dgm:t>
    </dgm:pt>
    <dgm:pt modelId="{BCD97547-EB02-43D3-9FA6-D50881771838}" type="sibTrans" cxnId="{10E07A3D-0EC5-43C1-8A2F-E35E519CC6C7}">
      <dgm:prSet/>
      <dgm:spPr/>
      <dgm:t>
        <a:bodyPr/>
        <a:lstStyle/>
        <a:p>
          <a:endParaRPr lang="en-US"/>
        </a:p>
      </dgm:t>
    </dgm:pt>
    <dgm:pt modelId="{5A6BD361-EC87-4841-80F3-D1B1FA7F9C80}">
      <dgm:prSet/>
      <dgm:spPr/>
      <dgm:t>
        <a:bodyPr/>
        <a:lstStyle/>
        <a:p>
          <a:r>
            <a:rPr lang="en-US"/>
            <a:t>Buying a knockoff used to be frowned upon as it was considered inferior to the real luxury items.</a:t>
          </a:r>
        </a:p>
      </dgm:t>
    </dgm:pt>
    <dgm:pt modelId="{28BC395C-8AD9-4A93-9C2A-2AD8C3E5507E}" type="parTrans" cxnId="{FA123016-F1A3-40AD-859D-AB597B9964AA}">
      <dgm:prSet/>
      <dgm:spPr/>
      <dgm:t>
        <a:bodyPr/>
        <a:lstStyle/>
        <a:p>
          <a:endParaRPr lang="en-US"/>
        </a:p>
      </dgm:t>
    </dgm:pt>
    <dgm:pt modelId="{B2EE37CB-69A2-4539-80BC-BC3CF8CCDC9D}" type="sibTrans" cxnId="{FA123016-F1A3-40AD-859D-AB597B9964AA}">
      <dgm:prSet/>
      <dgm:spPr/>
      <dgm:t>
        <a:bodyPr/>
        <a:lstStyle/>
        <a:p>
          <a:endParaRPr lang="en-US"/>
        </a:p>
      </dgm:t>
    </dgm:pt>
    <dgm:pt modelId="{846A9B09-A9BD-446C-B27E-B09B0A5E8B2A}">
      <dgm:prSet/>
      <dgm:spPr/>
      <dgm:t>
        <a:bodyPr/>
        <a:lstStyle/>
        <a:p>
          <a:r>
            <a:rPr lang="en-US"/>
            <a:t>Brand imitators have elbowed their way into the mainstream.</a:t>
          </a:r>
        </a:p>
      </dgm:t>
    </dgm:pt>
    <dgm:pt modelId="{42DD9ABB-0CB5-4949-97AE-0164B10D4270}" type="parTrans" cxnId="{C1CC4137-8EFB-4D54-870B-C983CD668BD6}">
      <dgm:prSet/>
      <dgm:spPr/>
      <dgm:t>
        <a:bodyPr/>
        <a:lstStyle/>
        <a:p>
          <a:endParaRPr lang="en-US"/>
        </a:p>
      </dgm:t>
    </dgm:pt>
    <dgm:pt modelId="{F2257BAF-FCD5-4673-BD68-20404132B9F4}" type="sibTrans" cxnId="{C1CC4137-8EFB-4D54-870B-C983CD668BD6}">
      <dgm:prSet/>
      <dgm:spPr/>
      <dgm:t>
        <a:bodyPr/>
        <a:lstStyle/>
        <a:p>
          <a:endParaRPr lang="en-US"/>
        </a:p>
      </dgm:t>
    </dgm:pt>
    <dgm:pt modelId="{84050DA4-EEE7-422C-BDDA-5DD876658EE3}">
      <dgm:prSet/>
      <dgm:spPr/>
      <dgm:t>
        <a:bodyPr/>
        <a:lstStyle/>
        <a:p>
          <a:r>
            <a:rPr lang="en-US"/>
            <a:t>TikTok, Amazon, Walmart, Costco</a:t>
          </a:r>
        </a:p>
      </dgm:t>
    </dgm:pt>
    <dgm:pt modelId="{9EC859CD-BBE2-4171-B876-60C59EF163D5}" type="parTrans" cxnId="{D912844C-FFA1-4181-A5F4-749C2D6FDB75}">
      <dgm:prSet/>
      <dgm:spPr/>
      <dgm:t>
        <a:bodyPr/>
        <a:lstStyle/>
        <a:p>
          <a:endParaRPr lang="en-US"/>
        </a:p>
      </dgm:t>
    </dgm:pt>
    <dgm:pt modelId="{BFE9872F-AFEA-40ED-8AE9-EB6976FDF627}" type="sibTrans" cxnId="{D912844C-FFA1-4181-A5F4-749C2D6FDB75}">
      <dgm:prSet/>
      <dgm:spPr/>
      <dgm:t>
        <a:bodyPr/>
        <a:lstStyle/>
        <a:p>
          <a:endParaRPr lang="en-US"/>
        </a:p>
      </dgm:t>
    </dgm:pt>
    <dgm:pt modelId="{F07C6EB2-743E-4D87-BE25-3D9627B3CCE3}">
      <dgm:prSet/>
      <dgm:spPr/>
      <dgm:t>
        <a:bodyPr/>
        <a:lstStyle/>
        <a:p>
          <a:r>
            <a:rPr lang="en-US"/>
            <a:t>Buying a dupe is more “financially responsible” at a time when many consumers feel cash-strapped.</a:t>
          </a:r>
        </a:p>
      </dgm:t>
    </dgm:pt>
    <dgm:pt modelId="{490CC72E-B109-4770-B779-A69A6C3F766A}" type="parTrans" cxnId="{281CDB1F-CA40-4EB2-BDA4-5A322A632D2D}">
      <dgm:prSet/>
      <dgm:spPr/>
      <dgm:t>
        <a:bodyPr/>
        <a:lstStyle/>
        <a:p>
          <a:endParaRPr lang="en-US"/>
        </a:p>
      </dgm:t>
    </dgm:pt>
    <dgm:pt modelId="{1230B7F5-56A9-4A0A-9EEA-4C83C748ED1D}" type="sibTrans" cxnId="{281CDB1F-CA40-4EB2-BDA4-5A322A632D2D}">
      <dgm:prSet/>
      <dgm:spPr/>
      <dgm:t>
        <a:bodyPr/>
        <a:lstStyle/>
        <a:p>
          <a:endParaRPr lang="en-US"/>
        </a:p>
      </dgm:t>
    </dgm:pt>
    <dgm:pt modelId="{1EDB2DB0-D4A1-41B3-B555-7A1C6EFC7E06}">
      <dgm:prSet/>
      <dgm:spPr/>
      <dgm:t>
        <a:bodyPr/>
        <a:lstStyle/>
        <a:p>
          <a:r>
            <a:rPr lang="en-US"/>
            <a:t>Even when the real thing is available, nearly 33% of adults intentionally purchased a dupe of a premium or luxury product at some point.</a:t>
          </a:r>
        </a:p>
      </dgm:t>
    </dgm:pt>
    <dgm:pt modelId="{094BCE2A-81D9-4D06-BCAA-18611CF90E81}" type="parTrans" cxnId="{2BCECC6E-FFAD-4CFB-BC53-F891FB5D20A6}">
      <dgm:prSet/>
      <dgm:spPr/>
      <dgm:t>
        <a:bodyPr/>
        <a:lstStyle/>
        <a:p>
          <a:endParaRPr lang="en-US"/>
        </a:p>
      </dgm:t>
    </dgm:pt>
    <dgm:pt modelId="{9F82A89F-0FE3-48FA-8001-8565B6C72268}" type="sibTrans" cxnId="{2BCECC6E-FFAD-4CFB-BC53-F891FB5D20A6}">
      <dgm:prSet/>
      <dgm:spPr/>
      <dgm:t>
        <a:bodyPr/>
        <a:lstStyle/>
        <a:p>
          <a:endParaRPr lang="en-US"/>
        </a:p>
      </dgm:t>
    </dgm:pt>
    <dgm:pt modelId="{AD17C9CF-E630-4DAE-A2FF-C2D01A763DFC}" type="pres">
      <dgm:prSet presAssocID="{91E888C5-60E5-452C-93AF-6B3EE169C62D}" presName="root" presStyleCnt="0">
        <dgm:presLayoutVars>
          <dgm:dir/>
          <dgm:resizeHandles val="exact"/>
        </dgm:presLayoutVars>
      </dgm:prSet>
      <dgm:spPr/>
    </dgm:pt>
    <dgm:pt modelId="{45A8E379-F6AC-4CF6-B7A4-AF2EB00AAD55}" type="pres">
      <dgm:prSet presAssocID="{7671F519-A5F9-4394-B757-7CF8ECAA5A43}" presName="compNode" presStyleCnt="0"/>
      <dgm:spPr/>
    </dgm:pt>
    <dgm:pt modelId="{0F2B7810-1DF7-4C51-9770-01BCC9DB1992}" type="pres">
      <dgm:prSet presAssocID="{7671F519-A5F9-4394-B757-7CF8ECAA5A43}" presName="bgRect" presStyleLbl="bgShp" presStyleIdx="0" presStyleCnt="5"/>
      <dgm:spPr/>
    </dgm:pt>
    <dgm:pt modelId="{3E99E419-08C8-422A-AA9B-B7E9DA0CF0BA}" type="pres">
      <dgm:prSet presAssocID="{7671F519-A5F9-4394-B757-7CF8ECAA5A4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ger"/>
        </a:ext>
      </dgm:extLst>
    </dgm:pt>
    <dgm:pt modelId="{A959A582-3620-47C6-8667-14DC0AD00A9D}" type="pres">
      <dgm:prSet presAssocID="{7671F519-A5F9-4394-B757-7CF8ECAA5A43}" presName="spaceRect" presStyleCnt="0"/>
      <dgm:spPr/>
    </dgm:pt>
    <dgm:pt modelId="{97B0D032-D087-4971-971B-8374CC06EFC2}" type="pres">
      <dgm:prSet presAssocID="{7671F519-A5F9-4394-B757-7CF8ECAA5A43}" presName="parTx" presStyleLbl="revTx" presStyleIdx="0" presStyleCnt="6">
        <dgm:presLayoutVars>
          <dgm:chMax val="0"/>
          <dgm:chPref val="0"/>
        </dgm:presLayoutVars>
      </dgm:prSet>
      <dgm:spPr/>
    </dgm:pt>
    <dgm:pt modelId="{8116905D-EEFF-4486-BE1E-56D756A08595}" type="pres">
      <dgm:prSet presAssocID="{BCD97547-EB02-43D3-9FA6-D50881771838}" presName="sibTrans" presStyleCnt="0"/>
      <dgm:spPr/>
    </dgm:pt>
    <dgm:pt modelId="{7D617987-8B33-45FD-8610-D683F977AF8B}" type="pres">
      <dgm:prSet presAssocID="{5A6BD361-EC87-4841-80F3-D1B1FA7F9C80}" presName="compNode" presStyleCnt="0"/>
      <dgm:spPr/>
    </dgm:pt>
    <dgm:pt modelId="{8BF80D17-DE73-4179-97D4-F7D87E19D5B1}" type="pres">
      <dgm:prSet presAssocID="{5A6BD361-EC87-4841-80F3-D1B1FA7F9C80}" presName="bgRect" presStyleLbl="bgShp" presStyleIdx="1" presStyleCnt="5"/>
      <dgm:spPr/>
    </dgm:pt>
    <dgm:pt modelId="{3E3FA79B-18F3-4126-9DED-0FDCA5EB71D0}" type="pres">
      <dgm:prSet presAssocID="{5A6BD361-EC87-4841-80F3-D1B1FA7F9C8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osk"/>
        </a:ext>
      </dgm:extLst>
    </dgm:pt>
    <dgm:pt modelId="{BB0E655F-B8DE-4855-89BA-C172E21E1ED3}" type="pres">
      <dgm:prSet presAssocID="{5A6BD361-EC87-4841-80F3-D1B1FA7F9C80}" presName="spaceRect" presStyleCnt="0"/>
      <dgm:spPr/>
    </dgm:pt>
    <dgm:pt modelId="{4826E239-0039-4628-B87F-E2C1617E6A43}" type="pres">
      <dgm:prSet presAssocID="{5A6BD361-EC87-4841-80F3-D1B1FA7F9C80}" presName="parTx" presStyleLbl="revTx" presStyleIdx="1" presStyleCnt="6">
        <dgm:presLayoutVars>
          <dgm:chMax val="0"/>
          <dgm:chPref val="0"/>
        </dgm:presLayoutVars>
      </dgm:prSet>
      <dgm:spPr/>
    </dgm:pt>
    <dgm:pt modelId="{B7DA33F3-6A8D-49BA-B8EB-8ED4221D5F8C}" type="pres">
      <dgm:prSet presAssocID="{B2EE37CB-69A2-4539-80BC-BC3CF8CCDC9D}" presName="sibTrans" presStyleCnt="0"/>
      <dgm:spPr/>
    </dgm:pt>
    <dgm:pt modelId="{6D6F40F0-E984-45AB-A995-7D27C8726BDA}" type="pres">
      <dgm:prSet presAssocID="{846A9B09-A9BD-446C-B27E-B09B0A5E8B2A}" presName="compNode" presStyleCnt="0"/>
      <dgm:spPr/>
    </dgm:pt>
    <dgm:pt modelId="{CA8F9C3F-CE79-4B3B-9DE7-F6F00166AEBD}" type="pres">
      <dgm:prSet presAssocID="{846A9B09-A9BD-446C-B27E-B09B0A5E8B2A}" presName="bgRect" presStyleLbl="bgShp" presStyleIdx="2" presStyleCnt="5"/>
      <dgm:spPr/>
    </dgm:pt>
    <dgm:pt modelId="{58E62694-A046-486D-A165-FA398A6C5A12}" type="pres">
      <dgm:prSet presAssocID="{846A9B09-A9BD-446C-B27E-B09B0A5E8B2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AFE99861-3C42-4D46-8479-194CD7A3EAA4}" type="pres">
      <dgm:prSet presAssocID="{846A9B09-A9BD-446C-B27E-B09B0A5E8B2A}" presName="spaceRect" presStyleCnt="0"/>
      <dgm:spPr/>
    </dgm:pt>
    <dgm:pt modelId="{FCE9EAA2-374F-427A-A09A-E455139E7E08}" type="pres">
      <dgm:prSet presAssocID="{846A9B09-A9BD-446C-B27E-B09B0A5E8B2A}" presName="parTx" presStyleLbl="revTx" presStyleIdx="2" presStyleCnt="6">
        <dgm:presLayoutVars>
          <dgm:chMax val="0"/>
          <dgm:chPref val="0"/>
        </dgm:presLayoutVars>
      </dgm:prSet>
      <dgm:spPr/>
    </dgm:pt>
    <dgm:pt modelId="{8CCD342A-4A9F-4341-9A6E-E4D9EBCC2689}" type="pres">
      <dgm:prSet presAssocID="{846A9B09-A9BD-446C-B27E-B09B0A5E8B2A}" presName="desTx" presStyleLbl="revTx" presStyleIdx="3" presStyleCnt="6">
        <dgm:presLayoutVars/>
      </dgm:prSet>
      <dgm:spPr/>
    </dgm:pt>
    <dgm:pt modelId="{E340DBC0-9D29-4FA6-82E5-BADBF5FB1130}" type="pres">
      <dgm:prSet presAssocID="{F2257BAF-FCD5-4673-BD68-20404132B9F4}" presName="sibTrans" presStyleCnt="0"/>
      <dgm:spPr/>
    </dgm:pt>
    <dgm:pt modelId="{AA33DA2F-48AB-4FF9-9163-2F42CE7F0033}" type="pres">
      <dgm:prSet presAssocID="{F07C6EB2-743E-4D87-BE25-3D9627B3CCE3}" presName="compNode" presStyleCnt="0"/>
      <dgm:spPr/>
    </dgm:pt>
    <dgm:pt modelId="{CBC29C60-018A-4FE6-9937-33E49F077274}" type="pres">
      <dgm:prSet presAssocID="{F07C6EB2-743E-4D87-BE25-3D9627B3CCE3}" presName="bgRect" presStyleLbl="bgShp" presStyleIdx="3" presStyleCnt="5"/>
      <dgm:spPr/>
    </dgm:pt>
    <dgm:pt modelId="{68ED0751-1137-40D8-8800-5AB6B974BCC2}" type="pres">
      <dgm:prSet presAssocID="{F07C6EB2-743E-4D87-BE25-3D9627B3CCE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2A67EDCC-4645-4075-B068-2245FAB24961}" type="pres">
      <dgm:prSet presAssocID="{F07C6EB2-743E-4D87-BE25-3D9627B3CCE3}" presName="spaceRect" presStyleCnt="0"/>
      <dgm:spPr/>
    </dgm:pt>
    <dgm:pt modelId="{9D3FDCF7-75B1-4B7C-8AD5-2CC470AAC920}" type="pres">
      <dgm:prSet presAssocID="{F07C6EB2-743E-4D87-BE25-3D9627B3CCE3}" presName="parTx" presStyleLbl="revTx" presStyleIdx="4" presStyleCnt="6">
        <dgm:presLayoutVars>
          <dgm:chMax val="0"/>
          <dgm:chPref val="0"/>
        </dgm:presLayoutVars>
      </dgm:prSet>
      <dgm:spPr/>
    </dgm:pt>
    <dgm:pt modelId="{886DF557-4568-4158-9C76-6A143AD54449}" type="pres">
      <dgm:prSet presAssocID="{1230B7F5-56A9-4A0A-9EEA-4C83C748ED1D}" presName="sibTrans" presStyleCnt="0"/>
      <dgm:spPr/>
    </dgm:pt>
    <dgm:pt modelId="{94E1B3C3-D6CB-453E-BA9F-2CADFBB6E67E}" type="pres">
      <dgm:prSet presAssocID="{1EDB2DB0-D4A1-41B3-B555-7A1C6EFC7E06}" presName="compNode" presStyleCnt="0"/>
      <dgm:spPr/>
    </dgm:pt>
    <dgm:pt modelId="{DF7B18D9-FE63-4F26-83A1-A522F94CDE42}" type="pres">
      <dgm:prSet presAssocID="{1EDB2DB0-D4A1-41B3-B555-7A1C6EFC7E06}" presName="bgRect" presStyleLbl="bgShp" presStyleIdx="4" presStyleCnt="5"/>
      <dgm:spPr/>
    </dgm:pt>
    <dgm:pt modelId="{35027A6B-E072-4EF9-8973-4C0D59CCAF6D}" type="pres">
      <dgm:prSet presAssocID="{1EDB2DB0-D4A1-41B3-B555-7A1C6EFC7E0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apanese Dolls"/>
        </a:ext>
      </dgm:extLst>
    </dgm:pt>
    <dgm:pt modelId="{4F435C61-FFE4-4E9B-BE23-D5C40D1715C6}" type="pres">
      <dgm:prSet presAssocID="{1EDB2DB0-D4A1-41B3-B555-7A1C6EFC7E06}" presName="spaceRect" presStyleCnt="0"/>
      <dgm:spPr/>
    </dgm:pt>
    <dgm:pt modelId="{F45CA188-F159-4508-967D-3F3E03420372}" type="pres">
      <dgm:prSet presAssocID="{1EDB2DB0-D4A1-41B3-B555-7A1C6EFC7E06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645BEA04-D95D-4708-B28E-A1BB2EBFACB7}" type="presOf" srcId="{5A6BD361-EC87-4841-80F3-D1B1FA7F9C80}" destId="{4826E239-0039-4628-B87F-E2C1617E6A43}" srcOrd="0" destOrd="0" presId="urn:microsoft.com/office/officeart/2018/2/layout/IconVerticalSolidList"/>
    <dgm:cxn modelId="{5048880D-07AB-4997-9FD2-0B3EF555D977}" type="presOf" srcId="{F07C6EB2-743E-4D87-BE25-3D9627B3CCE3}" destId="{9D3FDCF7-75B1-4B7C-8AD5-2CC470AAC920}" srcOrd="0" destOrd="0" presId="urn:microsoft.com/office/officeart/2018/2/layout/IconVerticalSolidList"/>
    <dgm:cxn modelId="{B23EAC0D-DAFD-44E3-B142-6AA228F3569C}" type="presOf" srcId="{91E888C5-60E5-452C-93AF-6B3EE169C62D}" destId="{AD17C9CF-E630-4DAE-A2FF-C2D01A763DFC}" srcOrd="0" destOrd="0" presId="urn:microsoft.com/office/officeart/2018/2/layout/IconVerticalSolidList"/>
    <dgm:cxn modelId="{FA123016-F1A3-40AD-859D-AB597B9964AA}" srcId="{91E888C5-60E5-452C-93AF-6B3EE169C62D}" destId="{5A6BD361-EC87-4841-80F3-D1B1FA7F9C80}" srcOrd="1" destOrd="0" parTransId="{28BC395C-8AD9-4A93-9C2A-2AD8C3E5507E}" sibTransId="{B2EE37CB-69A2-4539-80BC-BC3CF8CCDC9D}"/>
    <dgm:cxn modelId="{039BDC1E-362A-47A9-98D5-0DDBAC566AC6}" type="presOf" srcId="{84050DA4-EEE7-422C-BDDA-5DD876658EE3}" destId="{8CCD342A-4A9F-4341-9A6E-E4D9EBCC2689}" srcOrd="0" destOrd="0" presId="urn:microsoft.com/office/officeart/2018/2/layout/IconVerticalSolidList"/>
    <dgm:cxn modelId="{281CDB1F-CA40-4EB2-BDA4-5A322A632D2D}" srcId="{91E888C5-60E5-452C-93AF-6B3EE169C62D}" destId="{F07C6EB2-743E-4D87-BE25-3D9627B3CCE3}" srcOrd="3" destOrd="0" parTransId="{490CC72E-B109-4770-B779-A69A6C3F766A}" sibTransId="{1230B7F5-56A9-4A0A-9EEA-4C83C748ED1D}"/>
    <dgm:cxn modelId="{FC632235-0FCE-422C-87B6-A17F3963E105}" type="presOf" srcId="{846A9B09-A9BD-446C-B27E-B09B0A5E8B2A}" destId="{FCE9EAA2-374F-427A-A09A-E455139E7E08}" srcOrd="0" destOrd="0" presId="urn:microsoft.com/office/officeart/2018/2/layout/IconVerticalSolidList"/>
    <dgm:cxn modelId="{C1CC4137-8EFB-4D54-870B-C983CD668BD6}" srcId="{91E888C5-60E5-452C-93AF-6B3EE169C62D}" destId="{846A9B09-A9BD-446C-B27E-B09B0A5E8B2A}" srcOrd="2" destOrd="0" parTransId="{42DD9ABB-0CB5-4949-97AE-0164B10D4270}" sibTransId="{F2257BAF-FCD5-4673-BD68-20404132B9F4}"/>
    <dgm:cxn modelId="{10E07A3D-0EC5-43C1-8A2F-E35E519CC6C7}" srcId="{91E888C5-60E5-452C-93AF-6B3EE169C62D}" destId="{7671F519-A5F9-4394-B757-7CF8ECAA5A43}" srcOrd="0" destOrd="0" parTransId="{E5B35B80-B976-48F1-BB10-242307E2F7E1}" sibTransId="{BCD97547-EB02-43D3-9FA6-D50881771838}"/>
    <dgm:cxn modelId="{D912844C-FFA1-4181-A5F4-749C2D6FDB75}" srcId="{846A9B09-A9BD-446C-B27E-B09B0A5E8B2A}" destId="{84050DA4-EEE7-422C-BDDA-5DD876658EE3}" srcOrd="0" destOrd="0" parTransId="{9EC859CD-BBE2-4171-B876-60C59EF163D5}" sibTransId="{BFE9872F-AFEA-40ED-8AE9-EB6976FDF627}"/>
    <dgm:cxn modelId="{10AB0063-77D9-4D24-BFC3-E5F4021D5077}" type="presOf" srcId="{7671F519-A5F9-4394-B757-7CF8ECAA5A43}" destId="{97B0D032-D087-4971-971B-8374CC06EFC2}" srcOrd="0" destOrd="0" presId="urn:microsoft.com/office/officeart/2018/2/layout/IconVerticalSolidList"/>
    <dgm:cxn modelId="{2BCECC6E-FFAD-4CFB-BC53-F891FB5D20A6}" srcId="{91E888C5-60E5-452C-93AF-6B3EE169C62D}" destId="{1EDB2DB0-D4A1-41B3-B555-7A1C6EFC7E06}" srcOrd="4" destOrd="0" parTransId="{094BCE2A-81D9-4D06-BCAA-18611CF90E81}" sibTransId="{9F82A89F-0FE3-48FA-8001-8565B6C72268}"/>
    <dgm:cxn modelId="{F328F78C-4899-45F9-9069-988646BC069B}" type="presOf" srcId="{1EDB2DB0-D4A1-41B3-B555-7A1C6EFC7E06}" destId="{F45CA188-F159-4508-967D-3F3E03420372}" srcOrd="0" destOrd="0" presId="urn:microsoft.com/office/officeart/2018/2/layout/IconVerticalSolidList"/>
    <dgm:cxn modelId="{2C944169-5995-4943-B545-F6ADA5743579}" type="presParOf" srcId="{AD17C9CF-E630-4DAE-A2FF-C2D01A763DFC}" destId="{45A8E379-F6AC-4CF6-B7A4-AF2EB00AAD55}" srcOrd="0" destOrd="0" presId="urn:microsoft.com/office/officeart/2018/2/layout/IconVerticalSolidList"/>
    <dgm:cxn modelId="{A62241E3-BF50-4CEA-A747-81C1DCC6EC59}" type="presParOf" srcId="{45A8E379-F6AC-4CF6-B7A4-AF2EB00AAD55}" destId="{0F2B7810-1DF7-4C51-9770-01BCC9DB1992}" srcOrd="0" destOrd="0" presId="urn:microsoft.com/office/officeart/2018/2/layout/IconVerticalSolidList"/>
    <dgm:cxn modelId="{B8B49078-40A0-45B0-BDF4-A82CFF69EF4F}" type="presParOf" srcId="{45A8E379-F6AC-4CF6-B7A4-AF2EB00AAD55}" destId="{3E99E419-08C8-422A-AA9B-B7E9DA0CF0BA}" srcOrd="1" destOrd="0" presId="urn:microsoft.com/office/officeart/2018/2/layout/IconVerticalSolidList"/>
    <dgm:cxn modelId="{94E63DF3-9F8E-40E0-B864-9D7F001A1FDC}" type="presParOf" srcId="{45A8E379-F6AC-4CF6-B7A4-AF2EB00AAD55}" destId="{A959A582-3620-47C6-8667-14DC0AD00A9D}" srcOrd="2" destOrd="0" presId="urn:microsoft.com/office/officeart/2018/2/layout/IconVerticalSolidList"/>
    <dgm:cxn modelId="{54CD80DE-B12B-4CE6-A9F8-6CB09E18766A}" type="presParOf" srcId="{45A8E379-F6AC-4CF6-B7A4-AF2EB00AAD55}" destId="{97B0D032-D087-4971-971B-8374CC06EFC2}" srcOrd="3" destOrd="0" presId="urn:microsoft.com/office/officeart/2018/2/layout/IconVerticalSolidList"/>
    <dgm:cxn modelId="{5B5C35CA-FEC5-4477-949D-E8824CF82345}" type="presParOf" srcId="{AD17C9CF-E630-4DAE-A2FF-C2D01A763DFC}" destId="{8116905D-EEFF-4486-BE1E-56D756A08595}" srcOrd="1" destOrd="0" presId="urn:microsoft.com/office/officeart/2018/2/layout/IconVerticalSolidList"/>
    <dgm:cxn modelId="{702CD8BC-C5DC-4911-8538-BB6162D04847}" type="presParOf" srcId="{AD17C9CF-E630-4DAE-A2FF-C2D01A763DFC}" destId="{7D617987-8B33-45FD-8610-D683F977AF8B}" srcOrd="2" destOrd="0" presId="urn:microsoft.com/office/officeart/2018/2/layout/IconVerticalSolidList"/>
    <dgm:cxn modelId="{1504160A-D004-409E-9987-B8D0C595C6D9}" type="presParOf" srcId="{7D617987-8B33-45FD-8610-D683F977AF8B}" destId="{8BF80D17-DE73-4179-97D4-F7D87E19D5B1}" srcOrd="0" destOrd="0" presId="urn:microsoft.com/office/officeart/2018/2/layout/IconVerticalSolidList"/>
    <dgm:cxn modelId="{ABD16394-6534-4E8D-9F45-A71D6F84EC8E}" type="presParOf" srcId="{7D617987-8B33-45FD-8610-D683F977AF8B}" destId="{3E3FA79B-18F3-4126-9DED-0FDCA5EB71D0}" srcOrd="1" destOrd="0" presId="urn:microsoft.com/office/officeart/2018/2/layout/IconVerticalSolidList"/>
    <dgm:cxn modelId="{B6F2EE4E-A9C1-4EA1-B803-1E46068397DC}" type="presParOf" srcId="{7D617987-8B33-45FD-8610-D683F977AF8B}" destId="{BB0E655F-B8DE-4855-89BA-C172E21E1ED3}" srcOrd="2" destOrd="0" presId="urn:microsoft.com/office/officeart/2018/2/layout/IconVerticalSolidList"/>
    <dgm:cxn modelId="{EBC2478A-96F0-4FF0-AAAC-D94B010E7529}" type="presParOf" srcId="{7D617987-8B33-45FD-8610-D683F977AF8B}" destId="{4826E239-0039-4628-B87F-E2C1617E6A43}" srcOrd="3" destOrd="0" presId="urn:microsoft.com/office/officeart/2018/2/layout/IconVerticalSolidList"/>
    <dgm:cxn modelId="{66191433-61DD-4C8F-8F14-E6DA91115CD9}" type="presParOf" srcId="{AD17C9CF-E630-4DAE-A2FF-C2D01A763DFC}" destId="{B7DA33F3-6A8D-49BA-B8EB-8ED4221D5F8C}" srcOrd="3" destOrd="0" presId="urn:microsoft.com/office/officeart/2018/2/layout/IconVerticalSolidList"/>
    <dgm:cxn modelId="{A66D8EB4-9A0E-42AA-9750-A4D5DF2EBD63}" type="presParOf" srcId="{AD17C9CF-E630-4DAE-A2FF-C2D01A763DFC}" destId="{6D6F40F0-E984-45AB-A995-7D27C8726BDA}" srcOrd="4" destOrd="0" presId="urn:microsoft.com/office/officeart/2018/2/layout/IconVerticalSolidList"/>
    <dgm:cxn modelId="{699CE501-A3D0-426D-B97B-B58DC66DC5A1}" type="presParOf" srcId="{6D6F40F0-E984-45AB-A995-7D27C8726BDA}" destId="{CA8F9C3F-CE79-4B3B-9DE7-F6F00166AEBD}" srcOrd="0" destOrd="0" presId="urn:microsoft.com/office/officeart/2018/2/layout/IconVerticalSolidList"/>
    <dgm:cxn modelId="{B42F1064-B181-4516-B560-CE37EFDAFA05}" type="presParOf" srcId="{6D6F40F0-E984-45AB-A995-7D27C8726BDA}" destId="{58E62694-A046-486D-A165-FA398A6C5A12}" srcOrd="1" destOrd="0" presId="urn:microsoft.com/office/officeart/2018/2/layout/IconVerticalSolidList"/>
    <dgm:cxn modelId="{3921C1AE-E6E4-40E8-8C2E-3359A22FB473}" type="presParOf" srcId="{6D6F40F0-E984-45AB-A995-7D27C8726BDA}" destId="{AFE99861-3C42-4D46-8479-194CD7A3EAA4}" srcOrd="2" destOrd="0" presId="urn:microsoft.com/office/officeart/2018/2/layout/IconVerticalSolidList"/>
    <dgm:cxn modelId="{E1354AA6-0630-4E79-B7CF-5F9ED48667A4}" type="presParOf" srcId="{6D6F40F0-E984-45AB-A995-7D27C8726BDA}" destId="{FCE9EAA2-374F-427A-A09A-E455139E7E08}" srcOrd="3" destOrd="0" presId="urn:microsoft.com/office/officeart/2018/2/layout/IconVerticalSolidList"/>
    <dgm:cxn modelId="{B5B4C72C-D32F-453D-8909-7602B43C1BA1}" type="presParOf" srcId="{6D6F40F0-E984-45AB-A995-7D27C8726BDA}" destId="{8CCD342A-4A9F-4341-9A6E-E4D9EBCC2689}" srcOrd="4" destOrd="0" presId="urn:microsoft.com/office/officeart/2018/2/layout/IconVerticalSolidList"/>
    <dgm:cxn modelId="{9FAB2E54-2CFC-4570-B3D1-3442F9BEEB11}" type="presParOf" srcId="{AD17C9CF-E630-4DAE-A2FF-C2D01A763DFC}" destId="{E340DBC0-9D29-4FA6-82E5-BADBF5FB1130}" srcOrd="5" destOrd="0" presId="urn:microsoft.com/office/officeart/2018/2/layout/IconVerticalSolidList"/>
    <dgm:cxn modelId="{BFAFF9B3-D64E-45C5-AC8E-7F5CB19F52C5}" type="presParOf" srcId="{AD17C9CF-E630-4DAE-A2FF-C2D01A763DFC}" destId="{AA33DA2F-48AB-4FF9-9163-2F42CE7F0033}" srcOrd="6" destOrd="0" presId="urn:microsoft.com/office/officeart/2018/2/layout/IconVerticalSolidList"/>
    <dgm:cxn modelId="{0ABA9C80-881C-4AC9-AC10-A1E7F76807E4}" type="presParOf" srcId="{AA33DA2F-48AB-4FF9-9163-2F42CE7F0033}" destId="{CBC29C60-018A-4FE6-9937-33E49F077274}" srcOrd="0" destOrd="0" presId="urn:microsoft.com/office/officeart/2018/2/layout/IconVerticalSolidList"/>
    <dgm:cxn modelId="{966CB58D-D07B-4A95-8122-30E6638E277D}" type="presParOf" srcId="{AA33DA2F-48AB-4FF9-9163-2F42CE7F0033}" destId="{68ED0751-1137-40D8-8800-5AB6B974BCC2}" srcOrd="1" destOrd="0" presId="urn:microsoft.com/office/officeart/2018/2/layout/IconVerticalSolidList"/>
    <dgm:cxn modelId="{1CB7F15B-2936-4A20-843F-4361253402C1}" type="presParOf" srcId="{AA33DA2F-48AB-4FF9-9163-2F42CE7F0033}" destId="{2A67EDCC-4645-4075-B068-2245FAB24961}" srcOrd="2" destOrd="0" presId="urn:microsoft.com/office/officeart/2018/2/layout/IconVerticalSolidList"/>
    <dgm:cxn modelId="{997F825E-05FA-4EF8-878E-77CAC1F76D5E}" type="presParOf" srcId="{AA33DA2F-48AB-4FF9-9163-2F42CE7F0033}" destId="{9D3FDCF7-75B1-4B7C-8AD5-2CC470AAC920}" srcOrd="3" destOrd="0" presId="urn:microsoft.com/office/officeart/2018/2/layout/IconVerticalSolidList"/>
    <dgm:cxn modelId="{D7FA1755-4211-4ECF-9EC7-33D7D0509AB1}" type="presParOf" srcId="{AD17C9CF-E630-4DAE-A2FF-C2D01A763DFC}" destId="{886DF557-4568-4158-9C76-6A143AD54449}" srcOrd="7" destOrd="0" presId="urn:microsoft.com/office/officeart/2018/2/layout/IconVerticalSolidList"/>
    <dgm:cxn modelId="{9832AFFF-4663-4991-B022-A4925BC65EF2}" type="presParOf" srcId="{AD17C9CF-E630-4DAE-A2FF-C2D01A763DFC}" destId="{94E1B3C3-D6CB-453E-BA9F-2CADFBB6E67E}" srcOrd="8" destOrd="0" presId="urn:microsoft.com/office/officeart/2018/2/layout/IconVerticalSolidList"/>
    <dgm:cxn modelId="{FD36D94E-7E92-40D8-A72D-51899E4151FB}" type="presParOf" srcId="{94E1B3C3-D6CB-453E-BA9F-2CADFBB6E67E}" destId="{DF7B18D9-FE63-4F26-83A1-A522F94CDE42}" srcOrd="0" destOrd="0" presId="urn:microsoft.com/office/officeart/2018/2/layout/IconVerticalSolidList"/>
    <dgm:cxn modelId="{5C54CBCD-EC8B-46EB-BD8A-0808041C02BB}" type="presParOf" srcId="{94E1B3C3-D6CB-453E-BA9F-2CADFBB6E67E}" destId="{35027A6B-E072-4EF9-8973-4C0D59CCAF6D}" srcOrd="1" destOrd="0" presId="urn:microsoft.com/office/officeart/2018/2/layout/IconVerticalSolidList"/>
    <dgm:cxn modelId="{F1E20370-2BDC-45D5-AE65-5856358B92D8}" type="presParOf" srcId="{94E1B3C3-D6CB-453E-BA9F-2CADFBB6E67E}" destId="{4F435C61-FFE4-4E9B-BE23-D5C40D1715C6}" srcOrd="2" destOrd="0" presId="urn:microsoft.com/office/officeart/2018/2/layout/IconVerticalSolidList"/>
    <dgm:cxn modelId="{48A528EC-3760-4143-A16C-D7C5A509C918}" type="presParOf" srcId="{94E1B3C3-D6CB-453E-BA9F-2CADFBB6E67E}" destId="{F45CA188-F159-4508-967D-3F3E0342037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6ADB33-5019-450D-AB82-8637D3551A4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31B6A8C-06AE-463B-8F17-1A995B37C87E}">
      <dgm:prSet/>
      <dgm:spPr/>
      <dgm:t>
        <a:bodyPr/>
        <a:lstStyle/>
        <a:p>
          <a:r>
            <a:rPr lang="en-US"/>
            <a:t>The influence that social media plays in consumer’s lives.</a:t>
          </a:r>
        </a:p>
      </dgm:t>
    </dgm:pt>
    <dgm:pt modelId="{3A4BB220-8B22-4E4A-A99D-F8B07E8F1EB8}" type="parTrans" cxnId="{CE95647A-9932-427C-8428-BBD7881FE6DE}">
      <dgm:prSet/>
      <dgm:spPr/>
      <dgm:t>
        <a:bodyPr/>
        <a:lstStyle/>
        <a:p>
          <a:endParaRPr lang="en-US"/>
        </a:p>
      </dgm:t>
    </dgm:pt>
    <dgm:pt modelId="{CC22A6C9-FE88-49F5-B0FC-6ABD441270AF}" type="sibTrans" cxnId="{CE95647A-9932-427C-8428-BBD7881FE6DE}">
      <dgm:prSet/>
      <dgm:spPr/>
      <dgm:t>
        <a:bodyPr/>
        <a:lstStyle/>
        <a:p>
          <a:endParaRPr lang="en-US"/>
        </a:p>
      </dgm:t>
    </dgm:pt>
    <dgm:pt modelId="{26676E2A-A2DC-4EEB-9348-BAA817968449}">
      <dgm:prSet/>
      <dgm:spPr/>
      <dgm:t>
        <a:bodyPr/>
        <a:lstStyle/>
        <a:p>
          <a:r>
            <a:rPr lang="en-US"/>
            <a:t>The economic realities that come into play – prioritizing financial responsibilities.</a:t>
          </a:r>
        </a:p>
      </dgm:t>
    </dgm:pt>
    <dgm:pt modelId="{C724B396-A5DD-4B9C-B8DA-210CA15AABD7}" type="parTrans" cxnId="{F0E62E9D-B6FA-4B2D-B7B1-06979BD3D191}">
      <dgm:prSet/>
      <dgm:spPr/>
      <dgm:t>
        <a:bodyPr/>
        <a:lstStyle/>
        <a:p>
          <a:endParaRPr lang="en-US"/>
        </a:p>
      </dgm:t>
    </dgm:pt>
    <dgm:pt modelId="{35CB24BA-934C-470F-9EC5-EE8E3D120364}" type="sibTrans" cxnId="{F0E62E9D-B6FA-4B2D-B7B1-06979BD3D191}">
      <dgm:prSet/>
      <dgm:spPr/>
      <dgm:t>
        <a:bodyPr/>
        <a:lstStyle/>
        <a:p>
          <a:endParaRPr lang="en-US"/>
        </a:p>
      </dgm:t>
    </dgm:pt>
    <dgm:pt modelId="{D1309746-F59A-4945-A302-E6072D40C1E4}">
      <dgm:prSet/>
      <dgm:spPr/>
      <dgm:t>
        <a:bodyPr/>
        <a:lstStyle/>
        <a:p>
          <a:r>
            <a:rPr lang="en-US" dirty="0"/>
            <a:t>The fine line between imitation and innovation and the ethical boundaries.</a:t>
          </a:r>
        </a:p>
      </dgm:t>
    </dgm:pt>
    <dgm:pt modelId="{98A1E581-F511-4617-BB1A-018028C3CC32}" type="parTrans" cxnId="{D416E91A-DC5F-468A-9C9F-EAF24E55F535}">
      <dgm:prSet/>
      <dgm:spPr/>
      <dgm:t>
        <a:bodyPr/>
        <a:lstStyle/>
        <a:p>
          <a:endParaRPr lang="en-US"/>
        </a:p>
      </dgm:t>
    </dgm:pt>
    <dgm:pt modelId="{F0B40ADE-FC87-4E39-9C11-DCF69F388400}" type="sibTrans" cxnId="{D416E91A-DC5F-468A-9C9F-EAF24E55F535}">
      <dgm:prSet/>
      <dgm:spPr/>
      <dgm:t>
        <a:bodyPr/>
        <a:lstStyle/>
        <a:p>
          <a:endParaRPr lang="en-US"/>
        </a:p>
      </dgm:t>
    </dgm:pt>
    <dgm:pt modelId="{511720BD-B938-40A5-867E-A82E4A7C0795}">
      <dgm:prSet/>
      <dgm:spPr/>
      <dgm:t>
        <a:bodyPr/>
        <a:lstStyle/>
        <a:p>
          <a:r>
            <a:rPr lang="en-US"/>
            <a:t>The generational differences and shift as dupes were once viewed as inferior, but now have become “popular.”</a:t>
          </a:r>
        </a:p>
      </dgm:t>
    </dgm:pt>
    <dgm:pt modelId="{A60C409D-430E-4478-AA0C-0EB936CFD4CA}" type="parTrans" cxnId="{FBF06B3B-3EC9-4F8C-95CA-34E88E221619}">
      <dgm:prSet/>
      <dgm:spPr/>
      <dgm:t>
        <a:bodyPr/>
        <a:lstStyle/>
        <a:p>
          <a:endParaRPr lang="en-US"/>
        </a:p>
      </dgm:t>
    </dgm:pt>
    <dgm:pt modelId="{BA888ED3-901E-4999-9F51-7B14F9FC874F}" type="sibTrans" cxnId="{FBF06B3B-3EC9-4F8C-95CA-34E88E221619}">
      <dgm:prSet/>
      <dgm:spPr/>
      <dgm:t>
        <a:bodyPr/>
        <a:lstStyle/>
        <a:p>
          <a:endParaRPr lang="en-US"/>
        </a:p>
      </dgm:t>
    </dgm:pt>
    <dgm:pt modelId="{0D7618B7-0687-4BB1-967C-3AA71EA9C5F1}" type="pres">
      <dgm:prSet presAssocID="{2F6ADB33-5019-450D-AB82-8637D3551A4B}" presName="root" presStyleCnt="0">
        <dgm:presLayoutVars>
          <dgm:dir/>
          <dgm:resizeHandles val="exact"/>
        </dgm:presLayoutVars>
      </dgm:prSet>
      <dgm:spPr/>
    </dgm:pt>
    <dgm:pt modelId="{61572E21-CD80-4EEB-AB1D-6BFFA5EA31FD}" type="pres">
      <dgm:prSet presAssocID="{231B6A8C-06AE-463B-8F17-1A995B37C87E}" presName="compNode" presStyleCnt="0"/>
      <dgm:spPr/>
    </dgm:pt>
    <dgm:pt modelId="{DBBB3AB4-D120-4F29-B2CD-CBE1945DE22E}" type="pres">
      <dgm:prSet presAssocID="{231B6A8C-06AE-463B-8F17-1A995B37C87E}" presName="bgRect" presStyleLbl="bgShp" presStyleIdx="0" presStyleCnt="4"/>
      <dgm:spPr/>
    </dgm:pt>
    <dgm:pt modelId="{2DE299AF-160A-473D-A739-A2803E89968B}" type="pres">
      <dgm:prSet presAssocID="{231B6A8C-06AE-463B-8F17-1A995B37C87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FC37867C-5C80-48FA-9081-578D2AC255AA}" type="pres">
      <dgm:prSet presAssocID="{231B6A8C-06AE-463B-8F17-1A995B37C87E}" presName="spaceRect" presStyleCnt="0"/>
      <dgm:spPr/>
    </dgm:pt>
    <dgm:pt modelId="{DAB51AB6-AA49-47A6-852E-A0D143E5FD33}" type="pres">
      <dgm:prSet presAssocID="{231B6A8C-06AE-463B-8F17-1A995B37C87E}" presName="parTx" presStyleLbl="revTx" presStyleIdx="0" presStyleCnt="4">
        <dgm:presLayoutVars>
          <dgm:chMax val="0"/>
          <dgm:chPref val="0"/>
        </dgm:presLayoutVars>
      </dgm:prSet>
      <dgm:spPr/>
    </dgm:pt>
    <dgm:pt modelId="{5A775D2A-224D-48CC-A53D-D95558831851}" type="pres">
      <dgm:prSet presAssocID="{CC22A6C9-FE88-49F5-B0FC-6ABD441270AF}" presName="sibTrans" presStyleCnt="0"/>
      <dgm:spPr/>
    </dgm:pt>
    <dgm:pt modelId="{4122AE66-27A0-482D-A9BE-020BD75C8620}" type="pres">
      <dgm:prSet presAssocID="{26676E2A-A2DC-4EEB-9348-BAA817968449}" presName="compNode" presStyleCnt="0"/>
      <dgm:spPr/>
    </dgm:pt>
    <dgm:pt modelId="{00FBD95F-2EBC-413E-A092-AD55A9AF89E5}" type="pres">
      <dgm:prSet presAssocID="{26676E2A-A2DC-4EEB-9348-BAA817968449}" presName="bgRect" presStyleLbl="bgShp" presStyleIdx="1" presStyleCnt="4"/>
      <dgm:spPr/>
    </dgm:pt>
    <dgm:pt modelId="{8ACC704E-0D6E-4122-98D0-3441C6E551EE}" type="pres">
      <dgm:prSet presAssocID="{26676E2A-A2DC-4EEB-9348-BAA81796844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D5B14B0C-DE98-4FC7-86B3-FF32DFD0AE6E}" type="pres">
      <dgm:prSet presAssocID="{26676E2A-A2DC-4EEB-9348-BAA817968449}" presName="spaceRect" presStyleCnt="0"/>
      <dgm:spPr/>
    </dgm:pt>
    <dgm:pt modelId="{8AFCFD16-8CF1-46EA-9D79-E0B4DCD5C511}" type="pres">
      <dgm:prSet presAssocID="{26676E2A-A2DC-4EEB-9348-BAA817968449}" presName="parTx" presStyleLbl="revTx" presStyleIdx="1" presStyleCnt="4">
        <dgm:presLayoutVars>
          <dgm:chMax val="0"/>
          <dgm:chPref val="0"/>
        </dgm:presLayoutVars>
      </dgm:prSet>
      <dgm:spPr/>
    </dgm:pt>
    <dgm:pt modelId="{20CF0FAE-D539-47FC-9177-8C36C8DBA8D2}" type="pres">
      <dgm:prSet presAssocID="{35CB24BA-934C-470F-9EC5-EE8E3D120364}" presName="sibTrans" presStyleCnt="0"/>
      <dgm:spPr/>
    </dgm:pt>
    <dgm:pt modelId="{A240C6A4-EB93-40A1-8688-F2BC2DA3BAE5}" type="pres">
      <dgm:prSet presAssocID="{D1309746-F59A-4945-A302-E6072D40C1E4}" presName="compNode" presStyleCnt="0"/>
      <dgm:spPr/>
    </dgm:pt>
    <dgm:pt modelId="{6D30EF43-33EC-4D28-8D8D-5EC6A165E09A}" type="pres">
      <dgm:prSet presAssocID="{D1309746-F59A-4945-A302-E6072D40C1E4}" presName="bgRect" presStyleLbl="bgShp" presStyleIdx="2" presStyleCnt="4"/>
      <dgm:spPr/>
    </dgm:pt>
    <dgm:pt modelId="{B98E5AF5-CA1E-4B42-9637-8D8961880614}" type="pres">
      <dgm:prSet presAssocID="{D1309746-F59A-4945-A302-E6072D40C1E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91A602C7-5755-4863-9125-DADEF446A856}" type="pres">
      <dgm:prSet presAssocID="{D1309746-F59A-4945-A302-E6072D40C1E4}" presName="spaceRect" presStyleCnt="0"/>
      <dgm:spPr/>
    </dgm:pt>
    <dgm:pt modelId="{9205EA79-0C4F-41E0-9873-AF181D14D12E}" type="pres">
      <dgm:prSet presAssocID="{D1309746-F59A-4945-A302-E6072D40C1E4}" presName="parTx" presStyleLbl="revTx" presStyleIdx="2" presStyleCnt="4">
        <dgm:presLayoutVars>
          <dgm:chMax val="0"/>
          <dgm:chPref val="0"/>
        </dgm:presLayoutVars>
      </dgm:prSet>
      <dgm:spPr/>
    </dgm:pt>
    <dgm:pt modelId="{BBDFAB33-279A-4D98-ABE5-978850DCA4CE}" type="pres">
      <dgm:prSet presAssocID="{F0B40ADE-FC87-4E39-9C11-DCF69F388400}" presName="sibTrans" presStyleCnt="0"/>
      <dgm:spPr/>
    </dgm:pt>
    <dgm:pt modelId="{C5270921-E4B2-433B-8357-4747FE2CBFC6}" type="pres">
      <dgm:prSet presAssocID="{511720BD-B938-40A5-867E-A82E4A7C0795}" presName="compNode" presStyleCnt="0"/>
      <dgm:spPr/>
    </dgm:pt>
    <dgm:pt modelId="{BAD9D96E-B2F1-4983-9DC7-866D72F5E1D9}" type="pres">
      <dgm:prSet presAssocID="{511720BD-B938-40A5-867E-A82E4A7C0795}" presName="bgRect" presStyleLbl="bgShp" presStyleIdx="3" presStyleCnt="4"/>
      <dgm:spPr/>
    </dgm:pt>
    <dgm:pt modelId="{6A0A7284-FD23-42C3-844A-EF2208CC8A44}" type="pres">
      <dgm:prSet presAssocID="{511720BD-B938-40A5-867E-A82E4A7C079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nching Diagram"/>
        </a:ext>
      </dgm:extLst>
    </dgm:pt>
    <dgm:pt modelId="{C22DA654-3CF3-4EF2-89FA-985BBBA67769}" type="pres">
      <dgm:prSet presAssocID="{511720BD-B938-40A5-867E-A82E4A7C0795}" presName="spaceRect" presStyleCnt="0"/>
      <dgm:spPr/>
    </dgm:pt>
    <dgm:pt modelId="{09EAA180-A8F2-40AF-96E6-09BFD64DA049}" type="pres">
      <dgm:prSet presAssocID="{511720BD-B938-40A5-867E-A82E4A7C0795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8423219-5CB3-409E-933D-BF78D4D7B610}" type="presOf" srcId="{2F6ADB33-5019-450D-AB82-8637D3551A4B}" destId="{0D7618B7-0687-4BB1-967C-3AA71EA9C5F1}" srcOrd="0" destOrd="0" presId="urn:microsoft.com/office/officeart/2018/2/layout/IconVerticalSolidList"/>
    <dgm:cxn modelId="{D416E91A-DC5F-468A-9C9F-EAF24E55F535}" srcId="{2F6ADB33-5019-450D-AB82-8637D3551A4B}" destId="{D1309746-F59A-4945-A302-E6072D40C1E4}" srcOrd="2" destOrd="0" parTransId="{98A1E581-F511-4617-BB1A-018028C3CC32}" sibTransId="{F0B40ADE-FC87-4E39-9C11-DCF69F388400}"/>
    <dgm:cxn modelId="{FBF06B3B-3EC9-4F8C-95CA-34E88E221619}" srcId="{2F6ADB33-5019-450D-AB82-8637D3551A4B}" destId="{511720BD-B938-40A5-867E-A82E4A7C0795}" srcOrd="3" destOrd="0" parTransId="{A60C409D-430E-4478-AA0C-0EB936CFD4CA}" sibTransId="{BA888ED3-901E-4999-9F51-7B14F9FC874F}"/>
    <dgm:cxn modelId="{C7F12B4B-EAAA-442E-9CA0-CF1E2CD41149}" type="presOf" srcId="{231B6A8C-06AE-463B-8F17-1A995B37C87E}" destId="{DAB51AB6-AA49-47A6-852E-A0D143E5FD33}" srcOrd="0" destOrd="0" presId="urn:microsoft.com/office/officeart/2018/2/layout/IconVerticalSolidList"/>
    <dgm:cxn modelId="{433B7C70-DD89-40FF-A1C4-A77D508702EF}" type="presOf" srcId="{511720BD-B938-40A5-867E-A82E4A7C0795}" destId="{09EAA180-A8F2-40AF-96E6-09BFD64DA049}" srcOrd="0" destOrd="0" presId="urn:microsoft.com/office/officeart/2018/2/layout/IconVerticalSolidList"/>
    <dgm:cxn modelId="{CE95647A-9932-427C-8428-BBD7881FE6DE}" srcId="{2F6ADB33-5019-450D-AB82-8637D3551A4B}" destId="{231B6A8C-06AE-463B-8F17-1A995B37C87E}" srcOrd="0" destOrd="0" parTransId="{3A4BB220-8B22-4E4A-A99D-F8B07E8F1EB8}" sibTransId="{CC22A6C9-FE88-49F5-B0FC-6ABD441270AF}"/>
    <dgm:cxn modelId="{F0E62E9D-B6FA-4B2D-B7B1-06979BD3D191}" srcId="{2F6ADB33-5019-450D-AB82-8637D3551A4B}" destId="{26676E2A-A2DC-4EEB-9348-BAA817968449}" srcOrd="1" destOrd="0" parTransId="{C724B396-A5DD-4B9C-B8DA-210CA15AABD7}" sibTransId="{35CB24BA-934C-470F-9EC5-EE8E3D120364}"/>
    <dgm:cxn modelId="{8C38DDED-8071-4AB7-B0B7-D6743401E9CC}" type="presOf" srcId="{D1309746-F59A-4945-A302-E6072D40C1E4}" destId="{9205EA79-0C4F-41E0-9873-AF181D14D12E}" srcOrd="0" destOrd="0" presId="urn:microsoft.com/office/officeart/2018/2/layout/IconVerticalSolidList"/>
    <dgm:cxn modelId="{CC9EA1F6-1844-433B-98EF-078C42CC4A8E}" type="presOf" srcId="{26676E2A-A2DC-4EEB-9348-BAA817968449}" destId="{8AFCFD16-8CF1-46EA-9D79-E0B4DCD5C511}" srcOrd="0" destOrd="0" presId="urn:microsoft.com/office/officeart/2018/2/layout/IconVerticalSolidList"/>
    <dgm:cxn modelId="{1474634E-32F5-43DE-8146-317B2575C2F6}" type="presParOf" srcId="{0D7618B7-0687-4BB1-967C-3AA71EA9C5F1}" destId="{61572E21-CD80-4EEB-AB1D-6BFFA5EA31FD}" srcOrd="0" destOrd="0" presId="urn:microsoft.com/office/officeart/2018/2/layout/IconVerticalSolidList"/>
    <dgm:cxn modelId="{CCE18B95-A94A-46F5-8F39-6D7508F31B15}" type="presParOf" srcId="{61572E21-CD80-4EEB-AB1D-6BFFA5EA31FD}" destId="{DBBB3AB4-D120-4F29-B2CD-CBE1945DE22E}" srcOrd="0" destOrd="0" presId="urn:microsoft.com/office/officeart/2018/2/layout/IconVerticalSolidList"/>
    <dgm:cxn modelId="{0705953B-ED94-4EA5-94C2-4A0732FBD6C3}" type="presParOf" srcId="{61572E21-CD80-4EEB-AB1D-6BFFA5EA31FD}" destId="{2DE299AF-160A-473D-A739-A2803E89968B}" srcOrd="1" destOrd="0" presId="urn:microsoft.com/office/officeart/2018/2/layout/IconVerticalSolidList"/>
    <dgm:cxn modelId="{2237B78C-E47B-4674-84FB-4856581757E8}" type="presParOf" srcId="{61572E21-CD80-4EEB-AB1D-6BFFA5EA31FD}" destId="{FC37867C-5C80-48FA-9081-578D2AC255AA}" srcOrd="2" destOrd="0" presId="urn:microsoft.com/office/officeart/2018/2/layout/IconVerticalSolidList"/>
    <dgm:cxn modelId="{9E3A9EE2-737E-48DA-989A-634BEE6A9224}" type="presParOf" srcId="{61572E21-CD80-4EEB-AB1D-6BFFA5EA31FD}" destId="{DAB51AB6-AA49-47A6-852E-A0D143E5FD33}" srcOrd="3" destOrd="0" presId="urn:microsoft.com/office/officeart/2018/2/layout/IconVerticalSolidList"/>
    <dgm:cxn modelId="{FFC172EC-7694-486C-9BDF-66F285661776}" type="presParOf" srcId="{0D7618B7-0687-4BB1-967C-3AA71EA9C5F1}" destId="{5A775D2A-224D-48CC-A53D-D95558831851}" srcOrd="1" destOrd="0" presId="urn:microsoft.com/office/officeart/2018/2/layout/IconVerticalSolidList"/>
    <dgm:cxn modelId="{E62332C7-7F87-4DAF-BD93-933DE0C11EA1}" type="presParOf" srcId="{0D7618B7-0687-4BB1-967C-3AA71EA9C5F1}" destId="{4122AE66-27A0-482D-A9BE-020BD75C8620}" srcOrd="2" destOrd="0" presId="urn:microsoft.com/office/officeart/2018/2/layout/IconVerticalSolidList"/>
    <dgm:cxn modelId="{54BE6EE4-383E-4DBE-8EDD-C6E390FFDAF9}" type="presParOf" srcId="{4122AE66-27A0-482D-A9BE-020BD75C8620}" destId="{00FBD95F-2EBC-413E-A092-AD55A9AF89E5}" srcOrd="0" destOrd="0" presId="urn:microsoft.com/office/officeart/2018/2/layout/IconVerticalSolidList"/>
    <dgm:cxn modelId="{1EE384FC-A577-46BF-A719-B3049D832024}" type="presParOf" srcId="{4122AE66-27A0-482D-A9BE-020BD75C8620}" destId="{8ACC704E-0D6E-4122-98D0-3441C6E551EE}" srcOrd="1" destOrd="0" presId="urn:microsoft.com/office/officeart/2018/2/layout/IconVerticalSolidList"/>
    <dgm:cxn modelId="{94207AE6-9967-4095-83D3-74FDE9256EFB}" type="presParOf" srcId="{4122AE66-27A0-482D-A9BE-020BD75C8620}" destId="{D5B14B0C-DE98-4FC7-86B3-FF32DFD0AE6E}" srcOrd="2" destOrd="0" presId="urn:microsoft.com/office/officeart/2018/2/layout/IconVerticalSolidList"/>
    <dgm:cxn modelId="{1C91B364-E4DC-46B8-B42A-843E506F4268}" type="presParOf" srcId="{4122AE66-27A0-482D-A9BE-020BD75C8620}" destId="{8AFCFD16-8CF1-46EA-9D79-E0B4DCD5C511}" srcOrd="3" destOrd="0" presId="urn:microsoft.com/office/officeart/2018/2/layout/IconVerticalSolidList"/>
    <dgm:cxn modelId="{5F3901F8-7C47-4CF4-8EB4-6B9F37CDEC36}" type="presParOf" srcId="{0D7618B7-0687-4BB1-967C-3AA71EA9C5F1}" destId="{20CF0FAE-D539-47FC-9177-8C36C8DBA8D2}" srcOrd="3" destOrd="0" presId="urn:microsoft.com/office/officeart/2018/2/layout/IconVerticalSolidList"/>
    <dgm:cxn modelId="{C07504B7-E58F-4AF1-BA1E-DE3DE4BA8652}" type="presParOf" srcId="{0D7618B7-0687-4BB1-967C-3AA71EA9C5F1}" destId="{A240C6A4-EB93-40A1-8688-F2BC2DA3BAE5}" srcOrd="4" destOrd="0" presId="urn:microsoft.com/office/officeart/2018/2/layout/IconVerticalSolidList"/>
    <dgm:cxn modelId="{B25C3345-F542-4B96-8DE3-143A62FAB3C5}" type="presParOf" srcId="{A240C6A4-EB93-40A1-8688-F2BC2DA3BAE5}" destId="{6D30EF43-33EC-4D28-8D8D-5EC6A165E09A}" srcOrd="0" destOrd="0" presId="urn:microsoft.com/office/officeart/2018/2/layout/IconVerticalSolidList"/>
    <dgm:cxn modelId="{1BEC5BE2-562E-47DA-97D5-9FC9B5718D70}" type="presParOf" srcId="{A240C6A4-EB93-40A1-8688-F2BC2DA3BAE5}" destId="{B98E5AF5-CA1E-4B42-9637-8D8961880614}" srcOrd="1" destOrd="0" presId="urn:microsoft.com/office/officeart/2018/2/layout/IconVerticalSolidList"/>
    <dgm:cxn modelId="{4DB88D93-7E92-415A-98BE-66654056348A}" type="presParOf" srcId="{A240C6A4-EB93-40A1-8688-F2BC2DA3BAE5}" destId="{91A602C7-5755-4863-9125-DADEF446A856}" srcOrd="2" destOrd="0" presId="urn:microsoft.com/office/officeart/2018/2/layout/IconVerticalSolidList"/>
    <dgm:cxn modelId="{61AEACFD-3F54-4E6D-91B4-0E8DFD55FF76}" type="presParOf" srcId="{A240C6A4-EB93-40A1-8688-F2BC2DA3BAE5}" destId="{9205EA79-0C4F-41E0-9873-AF181D14D12E}" srcOrd="3" destOrd="0" presId="urn:microsoft.com/office/officeart/2018/2/layout/IconVerticalSolidList"/>
    <dgm:cxn modelId="{03A74AB7-A367-4A25-99E5-370524D03FF2}" type="presParOf" srcId="{0D7618B7-0687-4BB1-967C-3AA71EA9C5F1}" destId="{BBDFAB33-279A-4D98-ABE5-978850DCA4CE}" srcOrd="5" destOrd="0" presId="urn:microsoft.com/office/officeart/2018/2/layout/IconVerticalSolidList"/>
    <dgm:cxn modelId="{BCAA3C89-50AE-45E6-9795-96C2CF57A8B5}" type="presParOf" srcId="{0D7618B7-0687-4BB1-967C-3AA71EA9C5F1}" destId="{C5270921-E4B2-433B-8357-4747FE2CBFC6}" srcOrd="6" destOrd="0" presId="urn:microsoft.com/office/officeart/2018/2/layout/IconVerticalSolidList"/>
    <dgm:cxn modelId="{0BCEFDB9-906A-4F6C-AA86-07FA699FD487}" type="presParOf" srcId="{C5270921-E4B2-433B-8357-4747FE2CBFC6}" destId="{BAD9D96E-B2F1-4983-9DC7-866D72F5E1D9}" srcOrd="0" destOrd="0" presId="urn:microsoft.com/office/officeart/2018/2/layout/IconVerticalSolidList"/>
    <dgm:cxn modelId="{6666AE5F-A59C-4BC4-B080-599F656698EB}" type="presParOf" srcId="{C5270921-E4B2-433B-8357-4747FE2CBFC6}" destId="{6A0A7284-FD23-42C3-844A-EF2208CC8A44}" srcOrd="1" destOrd="0" presId="urn:microsoft.com/office/officeart/2018/2/layout/IconVerticalSolidList"/>
    <dgm:cxn modelId="{6CD7221C-1772-4A64-9A5F-3257CC441BBB}" type="presParOf" srcId="{C5270921-E4B2-433B-8357-4747FE2CBFC6}" destId="{C22DA654-3CF3-4EF2-89FA-985BBBA67769}" srcOrd="2" destOrd="0" presId="urn:microsoft.com/office/officeart/2018/2/layout/IconVerticalSolidList"/>
    <dgm:cxn modelId="{323D9C44-0530-46C6-A2EB-0354D8F8F660}" type="presParOf" srcId="{C5270921-E4B2-433B-8357-4747FE2CBFC6}" destId="{09EAA180-A8F2-40AF-96E6-09BFD64DA04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A02FBB-E4B1-445A-A191-CDBE77CB3B0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70D613F-D619-4354-9DF2-90C0DA98F32A}">
      <dgm:prSet/>
      <dgm:spPr/>
      <dgm:t>
        <a:bodyPr/>
        <a:lstStyle/>
        <a:p>
          <a:r>
            <a:rPr lang="en-US"/>
            <a:t>How can luxury brands use their superior quality, craftsmanship, and sustainability efforts to convince consumers that buying the original product is worth the higher price?</a:t>
          </a:r>
        </a:p>
      </dgm:t>
    </dgm:pt>
    <dgm:pt modelId="{2AA2F9B5-A115-4914-90F0-F617F06CE0DA}" type="parTrans" cxnId="{82203934-1C7E-4317-98FD-7B6994E46641}">
      <dgm:prSet/>
      <dgm:spPr/>
      <dgm:t>
        <a:bodyPr/>
        <a:lstStyle/>
        <a:p>
          <a:endParaRPr lang="en-US"/>
        </a:p>
      </dgm:t>
    </dgm:pt>
    <dgm:pt modelId="{29AE1541-9BA0-4A8F-A9BF-4D09EFBEDC78}" type="sibTrans" cxnId="{82203934-1C7E-4317-98FD-7B6994E46641}">
      <dgm:prSet/>
      <dgm:spPr/>
      <dgm:t>
        <a:bodyPr/>
        <a:lstStyle/>
        <a:p>
          <a:endParaRPr lang="en-US"/>
        </a:p>
      </dgm:t>
    </dgm:pt>
    <dgm:pt modelId="{CE0B0A80-6282-481E-8991-AA489699E2E3}">
      <dgm:prSet/>
      <dgm:spPr/>
      <dgm:t>
        <a:bodyPr/>
        <a:lstStyle/>
        <a:p>
          <a:r>
            <a:rPr lang="en-US"/>
            <a:t>Do you think luxury brands should pursue more aggressive legal actions against those producing the dupes?</a:t>
          </a:r>
        </a:p>
      </dgm:t>
    </dgm:pt>
    <dgm:pt modelId="{DF7B06B9-DB2F-4944-9225-5BEDF14EA10A}" type="parTrans" cxnId="{4815D4E6-F212-4D1E-A5D6-8CAB7F7AA164}">
      <dgm:prSet/>
      <dgm:spPr/>
      <dgm:t>
        <a:bodyPr/>
        <a:lstStyle/>
        <a:p>
          <a:endParaRPr lang="en-US"/>
        </a:p>
      </dgm:t>
    </dgm:pt>
    <dgm:pt modelId="{8ED346B5-13B1-4FAE-BE76-A26A813FC826}" type="sibTrans" cxnId="{4815D4E6-F212-4D1E-A5D6-8CAB7F7AA164}">
      <dgm:prSet/>
      <dgm:spPr/>
      <dgm:t>
        <a:bodyPr/>
        <a:lstStyle/>
        <a:p>
          <a:endParaRPr lang="en-US"/>
        </a:p>
      </dgm:t>
    </dgm:pt>
    <dgm:pt modelId="{C815AF37-C6DF-45B9-92BA-FAE1063EB804}">
      <dgm:prSet/>
      <dgm:spPr/>
      <dgm:t>
        <a:bodyPr/>
        <a:lstStyle/>
        <a:p>
          <a:r>
            <a:rPr lang="en-US"/>
            <a:t>Or would it alienate potential consumers?</a:t>
          </a:r>
        </a:p>
      </dgm:t>
    </dgm:pt>
    <dgm:pt modelId="{40FE7700-F313-4E94-B00C-A504C280DC83}" type="parTrans" cxnId="{31EE43B1-C980-41A2-A64C-B9E5333D4DD1}">
      <dgm:prSet/>
      <dgm:spPr/>
      <dgm:t>
        <a:bodyPr/>
        <a:lstStyle/>
        <a:p>
          <a:endParaRPr lang="en-US"/>
        </a:p>
      </dgm:t>
    </dgm:pt>
    <dgm:pt modelId="{443D7121-E7F3-402A-AB5E-5508DB5A9A62}" type="sibTrans" cxnId="{31EE43B1-C980-41A2-A64C-B9E5333D4DD1}">
      <dgm:prSet/>
      <dgm:spPr/>
      <dgm:t>
        <a:bodyPr/>
        <a:lstStyle/>
        <a:p>
          <a:endParaRPr lang="en-US"/>
        </a:p>
      </dgm:t>
    </dgm:pt>
    <dgm:pt modelId="{BE7545BA-E869-436B-B2EC-FBA3E9DEA988}" type="pres">
      <dgm:prSet presAssocID="{8DA02FBB-E4B1-445A-A191-CDBE77CB3B0A}" presName="root" presStyleCnt="0">
        <dgm:presLayoutVars>
          <dgm:dir/>
          <dgm:resizeHandles val="exact"/>
        </dgm:presLayoutVars>
      </dgm:prSet>
      <dgm:spPr/>
    </dgm:pt>
    <dgm:pt modelId="{CD2A4879-4082-409F-8A09-5D78A7B61DD4}" type="pres">
      <dgm:prSet presAssocID="{C70D613F-D619-4354-9DF2-90C0DA98F32A}" presName="compNode" presStyleCnt="0"/>
      <dgm:spPr/>
    </dgm:pt>
    <dgm:pt modelId="{1DA0E3BA-D34B-456D-842C-F2D55E43AC0B}" type="pres">
      <dgm:prSet presAssocID="{C70D613F-D619-4354-9DF2-90C0DA98F32A}" presName="bgRect" presStyleLbl="bgShp" presStyleIdx="0" presStyleCnt="2"/>
      <dgm:spPr/>
    </dgm:pt>
    <dgm:pt modelId="{AB92A397-30D7-4E24-9268-8F5002F7E4C1}" type="pres">
      <dgm:prSet presAssocID="{C70D613F-D619-4354-9DF2-90C0DA98F32A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apanese Dolls"/>
        </a:ext>
      </dgm:extLst>
    </dgm:pt>
    <dgm:pt modelId="{AE80ADE6-3DB8-4AD0-AE5A-40A317F3AEF1}" type="pres">
      <dgm:prSet presAssocID="{C70D613F-D619-4354-9DF2-90C0DA98F32A}" presName="spaceRect" presStyleCnt="0"/>
      <dgm:spPr/>
    </dgm:pt>
    <dgm:pt modelId="{8D45D168-6D70-46CF-A348-1D7A312C2EBD}" type="pres">
      <dgm:prSet presAssocID="{C70D613F-D619-4354-9DF2-90C0DA98F32A}" presName="parTx" presStyleLbl="revTx" presStyleIdx="0" presStyleCnt="3">
        <dgm:presLayoutVars>
          <dgm:chMax val="0"/>
          <dgm:chPref val="0"/>
        </dgm:presLayoutVars>
      </dgm:prSet>
      <dgm:spPr/>
    </dgm:pt>
    <dgm:pt modelId="{C2C56605-D42A-407B-B3D8-369A6B22E06C}" type="pres">
      <dgm:prSet presAssocID="{29AE1541-9BA0-4A8F-A9BF-4D09EFBEDC78}" presName="sibTrans" presStyleCnt="0"/>
      <dgm:spPr/>
    </dgm:pt>
    <dgm:pt modelId="{F8EFFC26-556F-4AA1-B654-97489FDA80F6}" type="pres">
      <dgm:prSet presAssocID="{CE0B0A80-6282-481E-8991-AA489699E2E3}" presName="compNode" presStyleCnt="0"/>
      <dgm:spPr/>
    </dgm:pt>
    <dgm:pt modelId="{692CFE87-CF85-4C1E-AE3B-2BEC41DA8ACB}" type="pres">
      <dgm:prSet presAssocID="{CE0B0A80-6282-481E-8991-AA489699E2E3}" presName="bgRect" presStyleLbl="bgShp" presStyleIdx="1" presStyleCnt="2"/>
      <dgm:spPr/>
    </dgm:pt>
    <dgm:pt modelId="{29EC018C-84C7-4BE2-9ABF-B23D6298A908}" type="pres">
      <dgm:prSet presAssocID="{CE0B0A80-6282-481E-8991-AA489699E2E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osk"/>
        </a:ext>
      </dgm:extLst>
    </dgm:pt>
    <dgm:pt modelId="{AC15683D-EF19-418C-A64E-96ED3F093859}" type="pres">
      <dgm:prSet presAssocID="{CE0B0A80-6282-481E-8991-AA489699E2E3}" presName="spaceRect" presStyleCnt="0"/>
      <dgm:spPr/>
    </dgm:pt>
    <dgm:pt modelId="{F785872D-76C8-4D00-9EA9-B4CE7EB282DC}" type="pres">
      <dgm:prSet presAssocID="{CE0B0A80-6282-481E-8991-AA489699E2E3}" presName="parTx" presStyleLbl="revTx" presStyleIdx="1" presStyleCnt="3">
        <dgm:presLayoutVars>
          <dgm:chMax val="0"/>
          <dgm:chPref val="0"/>
        </dgm:presLayoutVars>
      </dgm:prSet>
      <dgm:spPr/>
    </dgm:pt>
    <dgm:pt modelId="{26362CAB-8E12-4774-9D40-1AC6EDC30CFB}" type="pres">
      <dgm:prSet presAssocID="{CE0B0A80-6282-481E-8991-AA489699E2E3}" presName="desTx" presStyleLbl="revTx" presStyleIdx="2" presStyleCnt="3">
        <dgm:presLayoutVars/>
      </dgm:prSet>
      <dgm:spPr/>
    </dgm:pt>
  </dgm:ptLst>
  <dgm:cxnLst>
    <dgm:cxn modelId="{437A4A0D-AF1C-44A6-AB37-960CBF4BFFC0}" type="presOf" srcId="{C815AF37-C6DF-45B9-92BA-FAE1063EB804}" destId="{26362CAB-8E12-4774-9D40-1AC6EDC30CFB}" srcOrd="0" destOrd="0" presId="urn:microsoft.com/office/officeart/2018/2/layout/IconVerticalSolidList"/>
    <dgm:cxn modelId="{011DB421-FB3C-4E7C-8310-CC3C7362CAEB}" type="presOf" srcId="{CE0B0A80-6282-481E-8991-AA489699E2E3}" destId="{F785872D-76C8-4D00-9EA9-B4CE7EB282DC}" srcOrd="0" destOrd="0" presId="urn:microsoft.com/office/officeart/2018/2/layout/IconVerticalSolidList"/>
    <dgm:cxn modelId="{82203934-1C7E-4317-98FD-7B6994E46641}" srcId="{8DA02FBB-E4B1-445A-A191-CDBE77CB3B0A}" destId="{C70D613F-D619-4354-9DF2-90C0DA98F32A}" srcOrd="0" destOrd="0" parTransId="{2AA2F9B5-A115-4914-90F0-F617F06CE0DA}" sibTransId="{29AE1541-9BA0-4A8F-A9BF-4D09EFBEDC78}"/>
    <dgm:cxn modelId="{EF6C1A60-F23B-45BA-A1D6-1A0B8ED66CF1}" type="presOf" srcId="{C70D613F-D619-4354-9DF2-90C0DA98F32A}" destId="{8D45D168-6D70-46CF-A348-1D7A312C2EBD}" srcOrd="0" destOrd="0" presId="urn:microsoft.com/office/officeart/2018/2/layout/IconVerticalSolidList"/>
    <dgm:cxn modelId="{DE5E2BB0-4D41-48AD-92A6-FE61684945DC}" type="presOf" srcId="{8DA02FBB-E4B1-445A-A191-CDBE77CB3B0A}" destId="{BE7545BA-E869-436B-B2EC-FBA3E9DEA988}" srcOrd="0" destOrd="0" presId="urn:microsoft.com/office/officeart/2018/2/layout/IconVerticalSolidList"/>
    <dgm:cxn modelId="{31EE43B1-C980-41A2-A64C-B9E5333D4DD1}" srcId="{CE0B0A80-6282-481E-8991-AA489699E2E3}" destId="{C815AF37-C6DF-45B9-92BA-FAE1063EB804}" srcOrd="0" destOrd="0" parTransId="{40FE7700-F313-4E94-B00C-A504C280DC83}" sibTransId="{443D7121-E7F3-402A-AB5E-5508DB5A9A62}"/>
    <dgm:cxn modelId="{4815D4E6-F212-4D1E-A5D6-8CAB7F7AA164}" srcId="{8DA02FBB-E4B1-445A-A191-CDBE77CB3B0A}" destId="{CE0B0A80-6282-481E-8991-AA489699E2E3}" srcOrd="1" destOrd="0" parTransId="{DF7B06B9-DB2F-4944-9225-5BEDF14EA10A}" sibTransId="{8ED346B5-13B1-4FAE-BE76-A26A813FC826}"/>
    <dgm:cxn modelId="{B629F896-7E25-43DE-BF85-B8B7C3B81721}" type="presParOf" srcId="{BE7545BA-E869-436B-B2EC-FBA3E9DEA988}" destId="{CD2A4879-4082-409F-8A09-5D78A7B61DD4}" srcOrd="0" destOrd="0" presId="urn:microsoft.com/office/officeart/2018/2/layout/IconVerticalSolidList"/>
    <dgm:cxn modelId="{512DAF2B-4941-4065-9F7D-CF764FCDBF66}" type="presParOf" srcId="{CD2A4879-4082-409F-8A09-5D78A7B61DD4}" destId="{1DA0E3BA-D34B-456D-842C-F2D55E43AC0B}" srcOrd="0" destOrd="0" presId="urn:microsoft.com/office/officeart/2018/2/layout/IconVerticalSolidList"/>
    <dgm:cxn modelId="{2744084D-B6F1-4F0F-9BAF-9110408EB665}" type="presParOf" srcId="{CD2A4879-4082-409F-8A09-5D78A7B61DD4}" destId="{AB92A397-30D7-4E24-9268-8F5002F7E4C1}" srcOrd="1" destOrd="0" presId="urn:microsoft.com/office/officeart/2018/2/layout/IconVerticalSolidList"/>
    <dgm:cxn modelId="{B0FEABDE-732C-4A23-BEA1-BD434C4C79CD}" type="presParOf" srcId="{CD2A4879-4082-409F-8A09-5D78A7B61DD4}" destId="{AE80ADE6-3DB8-4AD0-AE5A-40A317F3AEF1}" srcOrd="2" destOrd="0" presId="urn:microsoft.com/office/officeart/2018/2/layout/IconVerticalSolidList"/>
    <dgm:cxn modelId="{1078DFBF-3030-4574-9102-ECE09A382C35}" type="presParOf" srcId="{CD2A4879-4082-409F-8A09-5D78A7B61DD4}" destId="{8D45D168-6D70-46CF-A348-1D7A312C2EBD}" srcOrd="3" destOrd="0" presId="urn:microsoft.com/office/officeart/2018/2/layout/IconVerticalSolidList"/>
    <dgm:cxn modelId="{712EE3D1-94A9-433F-BD38-22B2DCC8FCFC}" type="presParOf" srcId="{BE7545BA-E869-436B-B2EC-FBA3E9DEA988}" destId="{C2C56605-D42A-407B-B3D8-369A6B22E06C}" srcOrd="1" destOrd="0" presId="urn:microsoft.com/office/officeart/2018/2/layout/IconVerticalSolidList"/>
    <dgm:cxn modelId="{5A32B172-A2DF-4E76-9DA0-63EDC872CC17}" type="presParOf" srcId="{BE7545BA-E869-436B-B2EC-FBA3E9DEA988}" destId="{F8EFFC26-556F-4AA1-B654-97489FDA80F6}" srcOrd="2" destOrd="0" presId="urn:microsoft.com/office/officeart/2018/2/layout/IconVerticalSolidList"/>
    <dgm:cxn modelId="{3922516B-2727-480F-B8E3-717773AA0518}" type="presParOf" srcId="{F8EFFC26-556F-4AA1-B654-97489FDA80F6}" destId="{692CFE87-CF85-4C1E-AE3B-2BEC41DA8ACB}" srcOrd="0" destOrd="0" presId="urn:microsoft.com/office/officeart/2018/2/layout/IconVerticalSolidList"/>
    <dgm:cxn modelId="{7B150B25-7A18-4F59-A5AA-3DEC2FB55CE0}" type="presParOf" srcId="{F8EFFC26-556F-4AA1-B654-97489FDA80F6}" destId="{29EC018C-84C7-4BE2-9ABF-B23D6298A908}" srcOrd="1" destOrd="0" presId="urn:microsoft.com/office/officeart/2018/2/layout/IconVerticalSolidList"/>
    <dgm:cxn modelId="{9C5FCB2C-6A6E-4C8D-99A8-19AFC4E13C10}" type="presParOf" srcId="{F8EFFC26-556F-4AA1-B654-97489FDA80F6}" destId="{AC15683D-EF19-418C-A64E-96ED3F093859}" srcOrd="2" destOrd="0" presId="urn:microsoft.com/office/officeart/2018/2/layout/IconVerticalSolidList"/>
    <dgm:cxn modelId="{E106D0EF-1420-4067-9B4A-DC57A2D95FB1}" type="presParOf" srcId="{F8EFFC26-556F-4AA1-B654-97489FDA80F6}" destId="{F785872D-76C8-4D00-9EA9-B4CE7EB282DC}" srcOrd="3" destOrd="0" presId="urn:microsoft.com/office/officeart/2018/2/layout/IconVerticalSolidList"/>
    <dgm:cxn modelId="{333D1F58-2578-44BE-9467-7499C972D534}" type="presParOf" srcId="{F8EFFC26-556F-4AA1-B654-97489FDA80F6}" destId="{26362CAB-8E12-4774-9D40-1AC6EDC30CFB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2B7810-1DF7-4C51-9770-01BCC9DB1992}">
      <dsp:nvSpPr>
        <dsp:cNvPr id="0" name=""/>
        <dsp:cNvSpPr/>
      </dsp:nvSpPr>
      <dsp:spPr>
        <a:xfrm>
          <a:off x="0" y="3881"/>
          <a:ext cx="5651500" cy="82685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99E419-08C8-422A-AA9B-B7E9DA0CF0BA}">
      <dsp:nvSpPr>
        <dsp:cNvPr id="0" name=""/>
        <dsp:cNvSpPr/>
      </dsp:nvSpPr>
      <dsp:spPr>
        <a:xfrm>
          <a:off x="250122" y="189923"/>
          <a:ext cx="454768" cy="4547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B0D032-D087-4971-971B-8374CC06EFC2}">
      <dsp:nvSpPr>
        <dsp:cNvPr id="0" name=""/>
        <dsp:cNvSpPr/>
      </dsp:nvSpPr>
      <dsp:spPr>
        <a:xfrm>
          <a:off x="955013" y="3881"/>
          <a:ext cx="4696486" cy="826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508" tIns="87508" rIns="87508" bIns="8750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Designer “dupes” are going viral as shoppers are choosing affordability over luxury.</a:t>
          </a:r>
        </a:p>
      </dsp:txBody>
      <dsp:txXfrm>
        <a:off x="955013" y="3881"/>
        <a:ext cx="4696486" cy="826851"/>
      </dsp:txXfrm>
    </dsp:sp>
    <dsp:sp modelId="{8BF80D17-DE73-4179-97D4-F7D87E19D5B1}">
      <dsp:nvSpPr>
        <dsp:cNvPr id="0" name=""/>
        <dsp:cNvSpPr/>
      </dsp:nvSpPr>
      <dsp:spPr>
        <a:xfrm>
          <a:off x="0" y="1037446"/>
          <a:ext cx="5651500" cy="82685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3FA79B-18F3-4126-9DED-0FDCA5EB71D0}">
      <dsp:nvSpPr>
        <dsp:cNvPr id="0" name=""/>
        <dsp:cNvSpPr/>
      </dsp:nvSpPr>
      <dsp:spPr>
        <a:xfrm>
          <a:off x="250122" y="1223488"/>
          <a:ext cx="454768" cy="4547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26E239-0039-4628-B87F-E2C1617E6A43}">
      <dsp:nvSpPr>
        <dsp:cNvPr id="0" name=""/>
        <dsp:cNvSpPr/>
      </dsp:nvSpPr>
      <dsp:spPr>
        <a:xfrm>
          <a:off x="955013" y="1037446"/>
          <a:ext cx="4696486" cy="826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508" tIns="87508" rIns="87508" bIns="8750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Buying a knockoff used to be frowned upon as it was considered inferior to the real luxury items.</a:t>
          </a:r>
        </a:p>
      </dsp:txBody>
      <dsp:txXfrm>
        <a:off x="955013" y="1037446"/>
        <a:ext cx="4696486" cy="826851"/>
      </dsp:txXfrm>
    </dsp:sp>
    <dsp:sp modelId="{CA8F9C3F-CE79-4B3B-9DE7-F6F00166AEBD}">
      <dsp:nvSpPr>
        <dsp:cNvPr id="0" name=""/>
        <dsp:cNvSpPr/>
      </dsp:nvSpPr>
      <dsp:spPr>
        <a:xfrm>
          <a:off x="0" y="2071011"/>
          <a:ext cx="5651500" cy="82685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E62694-A046-486D-A165-FA398A6C5A12}">
      <dsp:nvSpPr>
        <dsp:cNvPr id="0" name=""/>
        <dsp:cNvSpPr/>
      </dsp:nvSpPr>
      <dsp:spPr>
        <a:xfrm>
          <a:off x="250122" y="2257053"/>
          <a:ext cx="454768" cy="4547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9EAA2-374F-427A-A09A-E455139E7E08}">
      <dsp:nvSpPr>
        <dsp:cNvPr id="0" name=""/>
        <dsp:cNvSpPr/>
      </dsp:nvSpPr>
      <dsp:spPr>
        <a:xfrm>
          <a:off x="955013" y="2071011"/>
          <a:ext cx="2543175" cy="826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508" tIns="87508" rIns="87508" bIns="8750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Brand imitators have elbowed their way into the mainstream.</a:t>
          </a:r>
        </a:p>
      </dsp:txBody>
      <dsp:txXfrm>
        <a:off x="955013" y="2071011"/>
        <a:ext cx="2543175" cy="826851"/>
      </dsp:txXfrm>
    </dsp:sp>
    <dsp:sp modelId="{8CCD342A-4A9F-4341-9A6E-E4D9EBCC2689}">
      <dsp:nvSpPr>
        <dsp:cNvPr id="0" name=""/>
        <dsp:cNvSpPr/>
      </dsp:nvSpPr>
      <dsp:spPr>
        <a:xfrm>
          <a:off x="3498188" y="2071011"/>
          <a:ext cx="2153311" cy="826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508" tIns="87508" rIns="87508" bIns="87508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TikTok, Amazon, Walmart, Costco</a:t>
          </a:r>
        </a:p>
      </dsp:txBody>
      <dsp:txXfrm>
        <a:off x="3498188" y="2071011"/>
        <a:ext cx="2153311" cy="826851"/>
      </dsp:txXfrm>
    </dsp:sp>
    <dsp:sp modelId="{CBC29C60-018A-4FE6-9937-33E49F077274}">
      <dsp:nvSpPr>
        <dsp:cNvPr id="0" name=""/>
        <dsp:cNvSpPr/>
      </dsp:nvSpPr>
      <dsp:spPr>
        <a:xfrm>
          <a:off x="0" y="3104576"/>
          <a:ext cx="5651500" cy="82685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ED0751-1137-40D8-8800-5AB6B974BCC2}">
      <dsp:nvSpPr>
        <dsp:cNvPr id="0" name=""/>
        <dsp:cNvSpPr/>
      </dsp:nvSpPr>
      <dsp:spPr>
        <a:xfrm>
          <a:off x="250122" y="3290618"/>
          <a:ext cx="454768" cy="45476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3FDCF7-75B1-4B7C-8AD5-2CC470AAC920}">
      <dsp:nvSpPr>
        <dsp:cNvPr id="0" name=""/>
        <dsp:cNvSpPr/>
      </dsp:nvSpPr>
      <dsp:spPr>
        <a:xfrm>
          <a:off x="955013" y="3104576"/>
          <a:ext cx="4696486" cy="826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508" tIns="87508" rIns="87508" bIns="8750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Buying a dupe is more “financially responsible” at a time when many consumers feel cash-strapped.</a:t>
          </a:r>
        </a:p>
      </dsp:txBody>
      <dsp:txXfrm>
        <a:off x="955013" y="3104576"/>
        <a:ext cx="4696486" cy="826851"/>
      </dsp:txXfrm>
    </dsp:sp>
    <dsp:sp modelId="{DF7B18D9-FE63-4F26-83A1-A522F94CDE42}">
      <dsp:nvSpPr>
        <dsp:cNvPr id="0" name=""/>
        <dsp:cNvSpPr/>
      </dsp:nvSpPr>
      <dsp:spPr>
        <a:xfrm>
          <a:off x="0" y="4138141"/>
          <a:ext cx="5651500" cy="82685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027A6B-E072-4EF9-8973-4C0D59CCAF6D}">
      <dsp:nvSpPr>
        <dsp:cNvPr id="0" name=""/>
        <dsp:cNvSpPr/>
      </dsp:nvSpPr>
      <dsp:spPr>
        <a:xfrm>
          <a:off x="250122" y="4324182"/>
          <a:ext cx="454768" cy="45476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5CA188-F159-4508-967D-3F3E03420372}">
      <dsp:nvSpPr>
        <dsp:cNvPr id="0" name=""/>
        <dsp:cNvSpPr/>
      </dsp:nvSpPr>
      <dsp:spPr>
        <a:xfrm>
          <a:off x="955013" y="4138141"/>
          <a:ext cx="4696486" cy="826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508" tIns="87508" rIns="87508" bIns="8750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Even when the real thing is available, nearly 33% of adults intentionally purchased a dupe of a premium or luxury product at some point.</a:t>
          </a:r>
        </a:p>
      </dsp:txBody>
      <dsp:txXfrm>
        <a:off x="955013" y="4138141"/>
        <a:ext cx="4696486" cy="8268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BB3AB4-D120-4F29-B2CD-CBE1945DE22E}">
      <dsp:nvSpPr>
        <dsp:cNvPr id="0" name=""/>
        <dsp:cNvSpPr/>
      </dsp:nvSpPr>
      <dsp:spPr>
        <a:xfrm>
          <a:off x="0" y="2062"/>
          <a:ext cx="5651500" cy="104521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E299AF-160A-473D-A739-A2803E89968B}">
      <dsp:nvSpPr>
        <dsp:cNvPr id="0" name=""/>
        <dsp:cNvSpPr/>
      </dsp:nvSpPr>
      <dsp:spPr>
        <a:xfrm>
          <a:off x="316176" y="237234"/>
          <a:ext cx="574865" cy="57486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B51AB6-AA49-47A6-852E-A0D143E5FD33}">
      <dsp:nvSpPr>
        <dsp:cNvPr id="0" name=""/>
        <dsp:cNvSpPr/>
      </dsp:nvSpPr>
      <dsp:spPr>
        <a:xfrm>
          <a:off x="1207218" y="2062"/>
          <a:ext cx="4444281" cy="1045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618" tIns="110618" rIns="110618" bIns="11061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The influence that social media plays in consumer’s lives.</a:t>
          </a:r>
        </a:p>
      </dsp:txBody>
      <dsp:txXfrm>
        <a:off x="1207218" y="2062"/>
        <a:ext cx="4444281" cy="1045210"/>
      </dsp:txXfrm>
    </dsp:sp>
    <dsp:sp modelId="{00FBD95F-2EBC-413E-A092-AD55A9AF89E5}">
      <dsp:nvSpPr>
        <dsp:cNvPr id="0" name=""/>
        <dsp:cNvSpPr/>
      </dsp:nvSpPr>
      <dsp:spPr>
        <a:xfrm>
          <a:off x="0" y="1308575"/>
          <a:ext cx="5651500" cy="104521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CC704E-0D6E-4122-98D0-3441C6E551EE}">
      <dsp:nvSpPr>
        <dsp:cNvPr id="0" name=""/>
        <dsp:cNvSpPr/>
      </dsp:nvSpPr>
      <dsp:spPr>
        <a:xfrm>
          <a:off x="316176" y="1543747"/>
          <a:ext cx="574865" cy="57486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FCFD16-8CF1-46EA-9D79-E0B4DCD5C511}">
      <dsp:nvSpPr>
        <dsp:cNvPr id="0" name=""/>
        <dsp:cNvSpPr/>
      </dsp:nvSpPr>
      <dsp:spPr>
        <a:xfrm>
          <a:off x="1207218" y="1308575"/>
          <a:ext cx="4444281" cy="1045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618" tIns="110618" rIns="110618" bIns="11061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The economic realities that come into play – prioritizing financial responsibilities.</a:t>
          </a:r>
        </a:p>
      </dsp:txBody>
      <dsp:txXfrm>
        <a:off x="1207218" y="1308575"/>
        <a:ext cx="4444281" cy="1045210"/>
      </dsp:txXfrm>
    </dsp:sp>
    <dsp:sp modelId="{6D30EF43-33EC-4D28-8D8D-5EC6A165E09A}">
      <dsp:nvSpPr>
        <dsp:cNvPr id="0" name=""/>
        <dsp:cNvSpPr/>
      </dsp:nvSpPr>
      <dsp:spPr>
        <a:xfrm>
          <a:off x="0" y="2615088"/>
          <a:ext cx="5651500" cy="104521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8E5AF5-CA1E-4B42-9637-8D8961880614}">
      <dsp:nvSpPr>
        <dsp:cNvPr id="0" name=""/>
        <dsp:cNvSpPr/>
      </dsp:nvSpPr>
      <dsp:spPr>
        <a:xfrm>
          <a:off x="316176" y="2850261"/>
          <a:ext cx="574865" cy="57486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05EA79-0C4F-41E0-9873-AF181D14D12E}">
      <dsp:nvSpPr>
        <dsp:cNvPr id="0" name=""/>
        <dsp:cNvSpPr/>
      </dsp:nvSpPr>
      <dsp:spPr>
        <a:xfrm>
          <a:off x="1207218" y="2615088"/>
          <a:ext cx="4444281" cy="1045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618" tIns="110618" rIns="110618" bIns="11061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 fine line between imitation and innovation and the ethical boundaries.</a:t>
          </a:r>
        </a:p>
      </dsp:txBody>
      <dsp:txXfrm>
        <a:off x="1207218" y="2615088"/>
        <a:ext cx="4444281" cy="1045210"/>
      </dsp:txXfrm>
    </dsp:sp>
    <dsp:sp modelId="{BAD9D96E-B2F1-4983-9DC7-866D72F5E1D9}">
      <dsp:nvSpPr>
        <dsp:cNvPr id="0" name=""/>
        <dsp:cNvSpPr/>
      </dsp:nvSpPr>
      <dsp:spPr>
        <a:xfrm>
          <a:off x="0" y="3921602"/>
          <a:ext cx="5651500" cy="10452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0A7284-FD23-42C3-844A-EF2208CC8A44}">
      <dsp:nvSpPr>
        <dsp:cNvPr id="0" name=""/>
        <dsp:cNvSpPr/>
      </dsp:nvSpPr>
      <dsp:spPr>
        <a:xfrm>
          <a:off x="316176" y="4156774"/>
          <a:ext cx="574865" cy="57486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EAA180-A8F2-40AF-96E6-09BFD64DA049}">
      <dsp:nvSpPr>
        <dsp:cNvPr id="0" name=""/>
        <dsp:cNvSpPr/>
      </dsp:nvSpPr>
      <dsp:spPr>
        <a:xfrm>
          <a:off x="1207218" y="3921602"/>
          <a:ext cx="4444281" cy="1045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618" tIns="110618" rIns="110618" bIns="11061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The generational differences and shift as dupes were once viewed as inferior, but now have become “popular.”</a:t>
          </a:r>
        </a:p>
      </dsp:txBody>
      <dsp:txXfrm>
        <a:off x="1207218" y="3921602"/>
        <a:ext cx="4444281" cy="10452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0E3BA-D34B-456D-842C-F2D55E43AC0B}">
      <dsp:nvSpPr>
        <dsp:cNvPr id="0" name=""/>
        <dsp:cNvSpPr/>
      </dsp:nvSpPr>
      <dsp:spPr>
        <a:xfrm>
          <a:off x="0" y="807442"/>
          <a:ext cx="5651500" cy="149066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92A397-30D7-4E24-9268-8F5002F7E4C1}">
      <dsp:nvSpPr>
        <dsp:cNvPr id="0" name=""/>
        <dsp:cNvSpPr/>
      </dsp:nvSpPr>
      <dsp:spPr>
        <a:xfrm>
          <a:off x="450925" y="1142841"/>
          <a:ext cx="819864" cy="81986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45D168-6D70-46CF-A348-1D7A312C2EBD}">
      <dsp:nvSpPr>
        <dsp:cNvPr id="0" name=""/>
        <dsp:cNvSpPr/>
      </dsp:nvSpPr>
      <dsp:spPr>
        <a:xfrm>
          <a:off x="1721715" y="807442"/>
          <a:ext cx="3929784" cy="1490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762" tIns="157762" rIns="157762" bIns="157762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How can luxury brands use their superior quality, craftsmanship, and sustainability efforts to convince consumers that buying the original product is worth the higher price?</a:t>
          </a:r>
        </a:p>
      </dsp:txBody>
      <dsp:txXfrm>
        <a:off x="1721715" y="807442"/>
        <a:ext cx="3929784" cy="1490662"/>
      </dsp:txXfrm>
    </dsp:sp>
    <dsp:sp modelId="{692CFE87-CF85-4C1E-AE3B-2BEC41DA8ACB}">
      <dsp:nvSpPr>
        <dsp:cNvPr id="0" name=""/>
        <dsp:cNvSpPr/>
      </dsp:nvSpPr>
      <dsp:spPr>
        <a:xfrm>
          <a:off x="0" y="2670770"/>
          <a:ext cx="5651500" cy="149066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EC018C-84C7-4BE2-9ABF-B23D6298A908}">
      <dsp:nvSpPr>
        <dsp:cNvPr id="0" name=""/>
        <dsp:cNvSpPr/>
      </dsp:nvSpPr>
      <dsp:spPr>
        <a:xfrm>
          <a:off x="450925" y="3006169"/>
          <a:ext cx="819864" cy="81986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85872D-76C8-4D00-9EA9-B4CE7EB282DC}">
      <dsp:nvSpPr>
        <dsp:cNvPr id="0" name=""/>
        <dsp:cNvSpPr/>
      </dsp:nvSpPr>
      <dsp:spPr>
        <a:xfrm>
          <a:off x="1721715" y="2670770"/>
          <a:ext cx="2543175" cy="1490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762" tIns="157762" rIns="157762" bIns="157762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Do you think luxury brands should pursue more aggressive legal actions against those producing the dupes?</a:t>
          </a:r>
        </a:p>
      </dsp:txBody>
      <dsp:txXfrm>
        <a:off x="1721715" y="2670770"/>
        <a:ext cx="2543175" cy="1490662"/>
      </dsp:txXfrm>
    </dsp:sp>
    <dsp:sp modelId="{26362CAB-8E12-4774-9D40-1AC6EDC30CFB}">
      <dsp:nvSpPr>
        <dsp:cNvPr id="0" name=""/>
        <dsp:cNvSpPr/>
      </dsp:nvSpPr>
      <dsp:spPr>
        <a:xfrm>
          <a:off x="4264890" y="2670770"/>
          <a:ext cx="1386609" cy="1490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762" tIns="157762" rIns="157762" bIns="157762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Or would it alienate potential consumers?</a:t>
          </a:r>
        </a:p>
      </dsp:txBody>
      <dsp:txXfrm>
        <a:off x="4264890" y="2670770"/>
        <a:ext cx="1386609" cy="14906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DD706-C916-B142-A154-1C470043FA68}" type="datetimeFigureOut">
              <a:rPr lang="en-US" smtClean="0"/>
              <a:t>9/26/24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AD8B-8E59-944C-91AD-A33BE118C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526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DD706-C916-B142-A154-1C470043FA68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AD8B-8E59-944C-91AD-A33BE118C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27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DD706-C916-B142-A154-1C470043FA68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AD8B-8E59-944C-91AD-A33BE118C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22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DD706-C916-B142-A154-1C470043FA68}" type="datetimeFigureOut">
              <a:rPr lang="en-US" smtClean="0"/>
              <a:t>9/26/24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AD8B-8E59-944C-91AD-A33BE118C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93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DD706-C916-B142-A154-1C470043FA68}" type="datetimeFigureOut">
              <a:rPr lang="en-US" smtClean="0"/>
              <a:t>9/26/24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AD8B-8E59-944C-91AD-A33BE118C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4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DD706-C916-B142-A154-1C470043FA68}" type="datetimeFigureOut">
              <a:rPr lang="en-US" smtClean="0"/>
              <a:t>9/26/24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AD8B-8E59-944C-91AD-A33BE118C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498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DD706-C916-B142-A154-1C470043FA68}" type="datetimeFigureOut">
              <a:rPr lang="en-US" smtClean="0"/>
              <a:t>9/26/24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AD8B-8E59-944C-91AD-A33BE118C2F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01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DD706-C916-B142-A154-1C470043FA68}" type="datetimeFigureOut">
              <a:rPr lang="en-US" smtClean="0"/>
              <a:t>9/26/24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AD8B-8E59-944C-91AD-A33BE118C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7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DD706-C916-B142-A154-1C470043FA68}" type="datetimeFigureOut">
              <a:rPr lang="en-US" smtClean="0"/>
              <a:t>9/26/24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AD8B-8E59-944C-91AD-A33BE118C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DD706-C916-B142-A154-1C470043FA68}" type="datetimeFigureOut">
              <a:rPr lang="en-US" smtClean="0"/>
              <a:t>9/26/24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AD8B-8E59-944C-91AD-A33BE118C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119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E68DD706-C916-B142-A154-1C470043FA68}" type="datetimeFigureOut">
              <a:rPr lang="en-US" smtClean="0"/>
              <a:t>9/26/24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AD8B-8E59-944C-91AD-A33BE118C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47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E68DD706-C916-B142-A154-1C470043FA68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E682AD8B-8E59-944C-91AD-A33BE118C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7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hyperlink" Target="https://www.tiktok.com/@nytimes/video/7242709367290727722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ktok.com/@nytimes/video/7242709367290727722" TargetMode="External"/><Relationship Id="rId2" Type="http://schemas.openxmlformats.org/officeDocument/2006/relationships/hyperlink" Target="https://www.cnbc.com/2024/08/14/designer-dupe-demand-soars-a-sign-of-the-economic-times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clawsfcomment.org/online-content/legal-realm-of-luxury-brand-duplicat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5780E5-223C-4ACA-776A-2934B9B32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820010"/>
            <a:ext cx="3415288" cy="3212654"/>
          </a:xfrm>
          <a:noFill/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“Dupes” Go Mainstream, What Does This Mean For Luxury Brands?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52D3D2-206A-52E2-8A5F-CD7AF05A33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777" y="4352544"/>
            <a:ext cx="3415288" cy="1239894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Lily Shutt</a:t>
            </a:r>
          </a:p>
        </p:txBody>
      </p:sp>
      <p:pic>
        <p:nvPicPr>
          <p:cNvPr id="2050" name="Picture 2" descr="How To Spot Fake Vs Real Gucci Marmont Bag – LegitGrails">
            <a:extLst>
              <a:ext uri="{FF2B5EF4-FFF2-40B4-BE49-F238E27FC236}">
                <a16:creationId xmlns:a16="http://schemas.microsoft.com/office/drawing/2014/main" id="{40122BDD-8D80-2F36-D8CD-BFA8736EC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" b="10288"/>
          <a:stretch/>
        </p:blipFill>
        <p:spPr bwMode="auto">
          <a:xfrm>
            <a:off x="5718048" y="903766"/>
            <a:ext cx="5410199" cy="459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625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AF33C27-9C85-4B30-9AD7-879D48AFE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5089DD-882D-4413-B8BF-4798BFD84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4" y="0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0CACAB-8D49-7E03-E317-40BF276A4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171" y="2681103"/>
            <a:ext cx="3363974" cy="1495794"/>
          </a:xfrm>
          <a:noFill/>
          <a:ln>
            <a:solidFill>
              <a:srgbClr val="FFFFFF"/>
            </a:solidFill>
          </a:ln>
        </p:spPr>
        <p:txBody>
          <a:bodyPr wrap="square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Summary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F56373A-C2E0-C0D2-B93A-0A58CF4B19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7785690"/>
              </p:ext>
            </p:extLst>
          </p:nvPr>
        </p:nvGraphicFramePr>
        <p:xfrm>
          <a:off x="920750" y="965200"/>
          <a:ext cx="5651500" cy="496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6199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039">
            <a:extLst>
              <a:ext uri="{FF2B5EF4-FFF2-40B4-BE49-F238E27FC236}">
                <a16:creationId xmlns:a16="http://schemas.microsoft.com/office/drawing/2014/main" id="{CF4680D4-DEE2-49EE-AF90-EFEAF50AE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FB5CE-D0E8-D062-9119-CD33CA4DD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/>
              <a:t>Importance/Relevance to Luxury Industry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152B7-907D-A3B7-4BFB-ABF7F3FCE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" y="2858703"/>
            <a:ext cx="5285791" cy="304254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en-US" sz="1500" dirty="0">
                <a:solidFill>
                  <a:srgbClr val="FFFFFF"/>
                </a:solidFill>
              </a:rPr>
              <a:t>The rise of dupes signals a shift in consumer behavior that luxury brands must address or become aware of in order to maintain their market relevance and exclusivity.</a:t>
            </a:r>
          </a:p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en-US" sz="1500" dirty="0">
                <a:solidFill>
                  <a:srgbClr val="FFFFFF"/>
                </a:solidFill>
              </a:rPr>
              <a:t> Indicates that a significant portion of consumers prioritize affordability over brand prestige.</a:t>
            </a:r>
          </a:p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en-US" sz="1500" dirty="0">
                <a:solidFill>
                  <a:srgbClr val="FFFFFF"/>
                </a:solidFill>
              </a:rPr>
              <a:t>Platforms such as TikTok and Amazon are driving the popularity of dupes, making it more important for luxury brands to monitor social media trends to protect their brand image.</a:t>
            </a:r>
          </a:p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en-US" sz="1500" dirty="0">
                <a:solidFill>
                  <a:srgbClr val="FFFFFF"/>
                </a:solidFill>
              </a:rPr>
              <a:t>Some consumers may fall for ”dupes,” therefore, luxury brands should consider emphasizing the differences in quality between authentic products and their imitators.</a:t>
            </a:r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50C52EE1-5085-4960-AD29-A926E62E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640080"/>
            <a:ext cx="4017264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CD15AA94-C237-4412-B37B-EB317D2B0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0772" y="806357"/>
            <a:ext cx="3685032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esigner Dupes | Exploring Affordable Alternatives in Fashion">
            <a:extLst>
              <a:ext uri="{FF2B5EF4-FFF2-40B4-BE49-F238E27FC236}">
                <a16:creationId xmlns:a16="http://schemas.microsoft.com/office/drawing/2014/main" id="{0862167B-DEFF-75B7-074B-996E14C5B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r="5123" b="-3"/>
          <a:stretch/>
        </p:blipFill>
        <p:spPr bwMode="auto">
          <a:xfrm>
            <a:off x="7865364" y="1410259"/>
            <a:ext cx="3355848" cy="372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925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535BD8-136A-7FA0-6A1E-2EFD44880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Superfake handbags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F09894-5DB1-58BF-782E-633A61881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https://www.tiktok.com/@nytimes/video/7242709367290727722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v12044gd0000ci1kabjc77uea2uq2c1g_3B7F54E5-AEBC-4DB5-BEE1-7CC32A704DFC.mp4">
            <a:hlinkClick r:id="" action="ppaction://media"/>
            <a:extLst>
              <a:ext uri="{FF2B5EF4-FFF2-40B4-BE49-F238E27FC236}">
                <a16:creationId xmlns:a16="http://schemas.microsoft.com/office/drawing/2014/main" id="{14D254CE-AFA7-0993-A8B1-852CFD1B16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2985" y="68709"/>
            <a:ext cx="3780325" cy="672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9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AF33C27-9C85-4B30-9AD7-879D48AFE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5089DD-882D-4413-B8BF-4798BFD84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4" y="0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39BFF9-549A-ED84-DC29-B50FFF4EC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171" y="2681103"/>
            <a:ext cx="3363974" cy="1495794"/>
          </a:xfrm>
          <a:noFill/>
          <a:ln>
            <a:solidFill>
              <a:srgbClr val="FFFFFF"/>
            </a:solidFill>
          </a:ln>
        </p:spPr>
        <p:txBody>
          <a:bodyPr wrap="square">
            <a:normAutofit/>
          </a:bodyPr>
          <a:lstStyle/>
          <a:p>
            <a:r>
              <a:rPr lang="en-US" sz="2600">
                <a:solidFill>
                  <a:srgbClr val="FFFFFF"/>
                </a:solidFill>
              </a:rPr>
              <a:t>Why is This Topic Interesting?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675442E-A17E-7FEB-2CA5-B1C9DDE222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0055470"/>
              </p:ext>
            </p:extLst>
          </p:nvPr>
        </p:nvGraphicFramePr>
        <p:xfrm>
          <a:off x="920750" y="965200"/>
          <a:ext cx="5651500" cy="496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266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AF33C27-9C85-4B30-9AD7-879D48AFE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5089DD-882D-4413-B8BF-4798BFD84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4" y="0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56C3AA-9B7A-EF6A-3AAE-5BB243D35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171" y="2681103"/>
            <a:ext cx="3363974" cy="1495794"/>
          </a:xfrm>
          <a:noFill/>
          <a:ln>
            <a:solidFill>
              <a:srgbClr val="FFFFFF"/>
            </a:solidFill>
          </a:ln>
        </p:spPr>
        <p:txBody>
          <a:bodyPr wrap="square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Discussion Questions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EC2FDEE-CE7F-08DE-62A5-E86DC29BE0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5962624"/>
              </p:ext>
            </p:extLst>
          </p:nvPr>
        </p:nvGraphicFramePr>
        <p:xfrm>
          <a:off x="920750" y="965200"/>
          <a:ext cx="5651500" cy="496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9661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7894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53FC23-733C-80D9-4B23-D0A9A9796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344" y="1586484"/>
            <a:ext cx="3685032" cy="36850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FFFFFF"/>
                </a:solidFill>
              </a:rPr>
              <a:t>Sources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5436DB-4E8B-43A5-AE55-1C527B62E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18743" y="797433"/>
            <a:ext cx="5934456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3335" y="960120"/>
            <a:ext cx="5605272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469F1-B3F6-0563-8769-0F0CF8100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9551" y="1444752"/>
            <a:ext cx="4652840" cy="3968496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https://www.cnbc.com/2024/08/14/designer-dupe-demand-soars-a-sign-of-the-economic-times.html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https://www.tiktok.com/@nytimes/video/7242709367290727722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https://uclawsfcomment.org/online-content/legal-realm-of-luxury-brand-duplicates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41793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684</TotalTime>
  <Words>384</Words>
  <Application>Microsoft Macintosh PowerPoint</Application>
  <PresentationFormat>Widescreen</PresentationFormat>
  <Paragraphs>29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Gill Sans MT</vt:lpstr>
      <vt:lpstr>Parcel</vt:lpstr>
      <vt:lpstr>“Dupes” Go Mainstream, What Does This Mean For Luxury Brands?</vt:lpstr>
      <vt:lpstr>Summary</vt:lpstr>
      <vt:lpstr>Importance/Relevance to Luxury Industry</vt:lpstr>
      <vt:lpstr>Superfake handbags </vt:lpstr>
      <vt:lpstr>Why is This Topic Interesting?</vt:lpstr>
      <vt:lpstr>Discussion Questions</vt:lpstr>
      <vt:lpstr>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Shutt, Liliana E.</dc:creator>
  <cp:lastModifiedBy>Shutt, Liliana E.</cp:lastModifiedBy>
  <cp:revision>4</cp:revision>
  <dcterms:created xsi:type="dcterms:W3CDTF">2024-09-24T16:31:58Z</dcterms:created>
  <dcterms:modified xsi:type="dcterms:W3CDTF">2024-09-27T02:01:31Z</dcterms:modified>
</cp:coreProperties>
</file>