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3FBA"/>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4BC72-4D58-4BB7-A337-B8FBEBC53915}" v="87" dt="2024-03-06T02:47:53.084"/>
    <p1510:client id="{2730B872-AF36-521D-5CA5-47CC348DD40D}" v="9" dt="2024-03-06T16:21:43.387"/>
    <p1510:client id="{63D62127-2CDE-F7B0-9DDD-54D85AFBDF34}" v="145" dt="2024-03-06T02:32:48.097"/>
    <p1510:client id="{8474547A-E967-AEAA-54BA-38BC9192ECE4}" v="79" dt="2024-03-05T18:20:28.241"/>
    <p1510:client id="{9D03F371-5EAD-D067-A577-F42C9A7E4876}" v="1" dt="2024-03-06T17:28:19.783"/>
    <p1510:client id="{C3AAF4D2-9751-3862-BBED-F160DA340E15}" v="11" dt="2024-03-05T03:54:32.390"/>
    <p1510:client id="{DB4424A0-EF82-768A-5402-FA2C605E111C}" v="6" dt="2024-03-06T17:31:21.721"/>
    <p1510:client id="{FD5404D4-2836-82F9-CB4F-C39BB72588B3}" v="6" dt="2024-03-06T03:01:53.951"/>
    <p1510:client id="{FD9463DA-6C16-77D0-2BA1-E46BA5C75AE7}" v="12" dt="2024-03-06T03:28:48.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0"/>
  </p:normalViewPr>
  <p:slideViewPr>
    <p:cSldViewPr snapToGrid="0">
      <p:cViewPr varScale="1">
        <p:scale>
          <a:sx n="105" d="100"/>
          <a:sy n="105" d="100"/>
        </p:scale>
        <p:origin x="8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9E56A-1D32-4CBB-BBD4-AA01F886FE68}" type="datetimeFigureOut">
              <a:rPr lang="en-US" smtClean="0"/>
              <a:t>4/9/25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D2F38-41BA-4A3F-BF52-919A28F4CDF5}" type="slidenum">
              <a:rPr lang="en-US" smtClean="0"/>
              <a:t>‹#›</a:t>
            </a:fld>
            <a:endParaRPr lang="en-US"/>
          </a:p>
        </p:txBody>
      </p:sp>
    </p:spTree>
    <p:extLst>
      <p:ext uri="{BB962C8B-B14F-4D97-AF65-F5344CB8AC3E}">
        <p14:creationId xmlns:p14="http://schemas.microsoft.com/office/powerpoint/2010/main" val="638545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Kiara</a:t>
            </a:r>
          </a:p>
        </p:txBody>
      </p:sp>
      <p:sp>
        <p:nvSpPr>
          <p:cNvPr id="4" name="Slide Number Placeholder 3"/>
          <p:cNvSpPr>
            <a:spLocks noGrp="1"/>
          </p:cNvSpPr>
          <p:nvPr>
            <p:ph type="sldNum" sz="quarter" idx="5"/>
          </p:nvPr>
        </p:nvSpPr>
        <p:spPr/>
        <p:txBody>
          <a:bodyPr/>
          <a:lstStyle/>
          <a:p>
            <a:fld id="{FE9D2F38-41BA-4A3F-BF52-919A28F4CDF5}" type="slidenum">
              <a:rPr lang="en-US" smtClean="0"/>
              <a:t>3</a:t>
            </a:fld>
            <a:endParaRPr lang="en-US"/>
          </a:p>
        </p:txBody>
      </p:sp>
    </p:spTree>
    <p:extLst>
      <p:ext uri="{BB962C8B-B14F-4D97-AF65-F5344CB8AC3E}">
        <p14:creationId xmlns:p14="http://schemas.microsoft.com/office/powerpoint/2010/main" val="163571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Kiara</a:t>
            </a:r>
          </a:p>
        </p:txBody>
      </p:sp>
      <p:sp>
        <p:nvSpPr>
          <p:cNvPr id="4" name="Slide Number Placeholder 3"/>
          <p:cNvSpPr>
            <a:spLocks noGrp="1"/>
          </p:cNvSpPr>
          <p:nvPr>
            <p:ph type="sldNum" sz="quarter" idx="5"/>
          </p:nvPr>
        </p:nvSpPr>
        <p:spPr/>
        <p:txBody>
          <a:bodyPr/>
          <a:lstStyle/>
          <a:p>
            <a:fld id="{FE9D2F38-41BA-4A3F-BF52-919A28F4CDF5}" type="slidenum">
              <a:rPr lang="en-US" smtClean="0"/>
              <a:t>6</a:t>
            </a:fld>
            <a:endParaRPr lang="en-US"/>
          </a:p>
        </p:txBody>
      </p:sp>
    </p:spTree>
    <p:extLst>
      <p:ext uri="{BB962C8B-B14F-4D97-AF65-F5344CB8AC3E}">
        <p14:creationId xmlns:p14="http://schemas.microsoft.com/office/powerpoint/2010/main" val="231825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Dylan</a:t>
            </a:r>
          </a:p>
        </p:txBody>
      </p:sp>
      <p:sp>
        <p:nvSpPr>
          <p:cNvPr id="4" name="Slide Number Placeholder 3"/>
          <p:cNvSpPr>
            <a:spLocks noGrp="1"/>
          </p:cNvSpPr>
          <p:nvPr>
            <p:ph type="sldNum" sz="quarter" idx="5"/>
          </p:nvPr>
        </p:nvSpPr>
        <p:spPr/>
        <p:txBody>
          <a:bodyPr/>
          <a:lstStyle/>
          <a:p>
            <a:fld id="{FE9D2F38-41BA-4A3F-BF52-919A28F4CDF5}" type="slidenum">
              <a:rPr lang="en-US" smtClean="0"/>
              <a:t>7</a:t>
            </a:fld>
            <a:endParaRPr lang="en-US"/>
          </a:p>
        </p:txBody>
      </p:sp>
    </p:spTree>
    <p:extLst>
      <p:ext uri="{BB962C8B-B14F-4D97-AF65-F5344CB8AC3E}">
        <p14:creationId xmlns:p14="http://schemas.microsoft.com/office/powerpoint/2010/main" val="3987577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Dylan</a:t>
            </a:r>
          </a:p>
        </p:txBody>
      </p:sp>
      <p:sp>
        <p:nvSpPr>
          <p:cNvPr id="4" name="Slide Number Placeholder 3"/>
          <p:cNvSpPr>
            <a:spLocks noGrp="1"/>
          </p:cNvSpPr>
          <p:nvPr>
            <p:ph type="sldNum" sz="quarter" idx="5"/>
          </p:nvPr>
        </p:nvSpPr>
        <p:spPr/>
        <p:txBody>
          <a:bodyPr/>
          <a:lstStyle/>
          <a:p>
            <a:fld id="{FE9D2F38-41BA-4A3F-BF52-919A28F4CDF5}" type="slidenum">
              <a:rPr lang="en-US" smtClean="0"/>
              <a:t>9</a:t>
            </a:fld>
            <a:endParaRPr lang="en-US"/>
          </a:p>
        </p:txBody>
      </p:sp>
    </p:spTree>
    <p:extLst>
      <p:ext uri="{BB962C8B-B14F-4D97-AF65-F5344CB8AC3E}">
        <p14:creationId xmlns:p14="http://schemas.microsoft.com/office/powerpoint/2010/main" val="383294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042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4567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44316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17743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569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12779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395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0349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627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6920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4/9/25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544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4/9/25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1939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4/9/25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6185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562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9590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1340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4/9/25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61173658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612" y="2362134"/>
            <a:ext cx="7766936" cy="1646302"/>
          </a:xfrm>
        </p:spPr>
        <p:txBody>
          <a:bodyPr/>
          <a:lstStyle/>
          <a:p>
            <a:pPr algn="l"/>
            <a:r>
              <a:rPr lang="en-US"/>
              <a:t>Planet Fitness Proposal</a:t>
            </a:r>
            <a:br>
              <a:rPr lang="en-US"/>
            </a:br>
            <a:r>
              <a:rPr lang="en-US" sz="3200">
                <a:solidFill>
                  <a:schemeClr val="tx1"/>
                </a:solidFill>
              </a:rPr>
              <a:t>Student Ambassador Program</a:t>
            </a:r>
            <a:endParaRPr lang="en-US">
              <a:solidFill>
                <a:schemeClr val="tx1"/>
              </a:solidFill>
            </a:endParaRPr>
          </a:p>
        </p:txBody>
      </p:sp>
      <p:sp>
        <p:nvSpPr>
          <p:cNvPr id="3" name="Subtitle 2"/>
          <p:cNvSpPr>
            <a:spLocks noGrp="1"/>
          </p:cNvSpPr>
          <p:nvPr>
            <p:ph type="subTitle" idx="1"/>
          </p:nvPr>
        </p:nvSpPr>
        <p:spPr>
          <a:xfrm>
            <a:off x="751669" y="4172581"/>
            <a:ext cx="7685406" cy="460587"/>
          </a:xfrm>
        </p:spPr>
        <p:txBody>
          <a:bodyPr vert="horz" lIns="91440" tIns="45720" rIns="91440" bIns="45720" rtlCol="0" anchor="t">
            <a:normAutofit/>
          </a:bodyPr>
          <a:lstStyle/>
          <a:p>
            <a:r>
              <a:rPr lang="en-US">
                <a:solidFill>
                  <a:schemeClr val="tx1"/>
                </a:solidFill>
              </a:rPr>
              <a:t>Dylan </a:t>
            </a:r>
            <a:r>
              <a:rPr lang="en-US" err="1">
                <a:solidFill>
                  <a:schemeClr val="tx1"/>
                </a:solidFill>
              </a:rPr>
              <a:t>Brechka</a:t>
            </a:r>
            <a:r>
              <a:rPr lang="en-US">
                <a:solidFill>
                  <a:schemeClr val="tx1"/>
                </a:solidFill>
              </a:rPr>
              <a:t>, Rob </a:t>
            </a:r>
            <a:r>
              <a:rPr lang="en-US" err="1">
                <a:solidFill>
                  <a:schemeClr val="tx1"/>
                </a:solidFill>
              </a:rPr>
              <a:t>Cangelosi</a:t>
            </a:r>
            <a:r>
              <a:rPr lang="en-US">
                <a:solidFill>
                  <a:schemeClr val="tx1"/>
                </a:solidFill>
              </a:rPr>
              <a:t>, Kiara De Silva, Lily </a:t>
            </a:r>
            <a:r>
              <a:rPr lang="en-US" err="1">
                <a:solidFill>
                  <a:schemeClr val="tx1"/>
                </a:solidFill>
              </a:rPr>
              <a:t>Shutt</a:t>
            </a:r>
            <a:r>
              <a:rPr lang="en-US">
                <a:solidFill>
                  <a:schemeClr val="tx1"/>
                </a:solidFill>
              </a:rPr>
              <a:t>, Lucas </a:t>
            </a:r>
            <a:r>
              <a:rPr lang="en-US" err="1">
                <a:solidFill>
                  <a:schemeClr val="tx1"/>
                </a:solidFill>
              </a:rPr>
              <a:t>Swavely</a:t>
            </a:r>
            <a:endParaRPr lang="en-US">
              <a:solidFill>
                <a:schemeClr val="tx1"/>
              </a:solidFill>
            </a:endParaRPr>
          </a:p>
        </p:txBody>
      </p:sp>
      <p:pic>
        <p:nvPicPr>
          <p:cNvPr id="5" name="Picture 4" descr="Planet Fitness Logo logo and symbol, meaning, history, PNG">
            <a:extLst>
              <a:ext uri="{FF2B5EF4-FFF2-40B4-BE49-F238E27FC236}">
                <a16:creationId xmlns:a16="http://schemas.microsoft.com/office/drawing/2014/main" id="{B526C3E4-7BE8-35E9-686B-3632462899C3}"/>
              </a:ext>
            </a:extLst>
          </p:cNvPr>
          <p:cNvPicPr>
            <a:picLocks noChangeAspect="1"/>
          </p:cNvPicPr>
          <p:nvPr/>
        </p:nvPicPr>
        <p:blipFill>
          <a:blip r:embed="rId2"/>
          <a:stretch>
            <a:fillRect/>
          </a:stretch>
        </p:blipFill>
        <p:spPr>
          <a:xfrm>
            <a:off x="7360921" y="3222427"/>
            <a:ext cx="6271258" cy="351448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BB23-7A3D-D615-6F90-CFE3511BBD7D}"/>
              </a:ext>
            </a:extLst>
          </p:cNvPr>
          <p:cNvSpPr>
            <a:spLocks noGrp="1"/>
          </p:cNvSpPr>
          <p:nvPr>
            <p:ph type="title"/>
          </p:nvPr>
        </p:nvSpPr>
        <p:spPr>
          <a:xfrm>
            <a:off x="677333" y="609600"/>
            <a:ext cx="3839490" cy="1320800"/>
          </a:xfrm>
        </p:spPr>
        <p:txBody>
          <a:bodyPr>
            <a:normAutofit/>
          </a:bodyPr>
          <a:lstStyle/>
          <a:p>
            <a:r>
              <a:rPr lang="en-US"/>
              <a:t>Our Target Market</a:t>
            </a:r>
          </a:p>
        </p:txBody>
      </p:sp>
      <p:sp>
        <p:nvSpPr>
          <p:cNvPr id="3" name="Content Placeholder 2">
            <a:extLst>
              <a:ext uri="{FF2B5EF4-FFF2-40B4-BE49-F238E27FC236}">
                <a16:creationId xmlns:a16="http://schemas.microsoft.com/office/drawing/2014/main" id="{97F043F9-87CA-314E-9CEA-813C78D50AE8}"/>
              </a:ext>
            </a:extLst>
          </p:cNvPr>
          <p:cNvSpPr>
            <a:spLocks noGrp="1"/>
          </p:cNvSpPr>
          <p:nvPr>
            <p:ph idx="1"/>
          </p:nvPr>
        </p:nvSpPr>
        <p:spPr>
          <a:xfrm>
            <a:off x="677334" y="2160589"/>
            <a:ext cx="8248236" cy="3880773"/>
          </a:xfrm>
        </p:spPr>
        <p:txBody>
          <a:bodyPr vert="horz" lIns="91440" tIns="45720" rIns="91440" bIns="45720" rtlCol="0" anchor="t">
            <a:normAutofit/>
          </a:bodyPr>
          <a:lstStyle/>
          <a:p>
            <a:r>
              <a:rPr lang="en-US"/>
              <a:t>College Students</a:t>
            </a:r>
          </a:p>
          <a:p>
            <a:r>
              <a:rPr lang="en-US"/>
              <a:t>Ages 18-23</a:t>
            </a:r>
          </a:p>
          <a:p>
            <a:pPr lvl="1">
              <a:buFont typeface="Courier New" charset="2"/>
              <a:buChar char="o"/>
            </a:pPr>
            <a:r>
              <a:rPr lang="en-US"/>
              <a:t>In an Ohio State study, as many as 52% of college students do not exercise.</a:t>
            </a:r>
          </a:p>
          <a:p>
            <a:pPr lvl="1">
              <a:buFont typeface="Courier New" charset="2"/>
              <a:buChar char="o"/>
            </a:pPr>
            <a:r>
              <a:rPr lang="en-US"/>
              <a:t>In a study conducted by Duke University – it was concluded that regular exercise could reduce symptoms of depression as much as 70%. </a:t>
            </a:r>
          </a:p>
          <a:p>
            <a:pPr lvl="1">
              <a:buFont typeface="Courier New" charset="2"/>
              <a:buChar char="o"/>
            </a:pPr>
            <a:r>
              <a:rPr lang="en-US"/>
              <a:t>Planet Fitness commissioned a national study – 61% of teens face mental health struggles and 93% of teens appreciate how fitness can positively impact their lives.</a:t>
            </a:r>
          </a:p>
          <a:p>
            <a:pPr lvl="1">
              <a:buFont typeface="Courier New" charset="2"/>
              <a:buChar char="o"/>
            </a:pPr>
            <a:r>
              <a:rPr lang="en-US"/>
              <a:t>In a multi-year study by researchers at Tufts University – students that exercised at least 3 days a week were more likely to report a better state of physical health and greater happiness than those who didn't exercise.</a:t>
            </a:r>
          </a:p>
          <a:p>
            <a:pPr lvl="1">
              <a:buFont typeface="Courier New" charset="2"/>
              <a:buChar char="o"/>
            </a:pPr>
            <a:endParaRPr lang="en-US"/>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descr="Planet Fitness Logo logo and symbol, meaning, history, PNG">
            <a:extLst>
              <a:ext uri="{FF2B5EF4-FFF2-40B4-BE49-F238E27FC236}">
                <a16:creationId xmlns:a16="http://schemas.microsoft.com/office/drawing/2014/main" id="{96B0378A-B08E-7CA6-8F38-C4F4A1C8997E}"/>
              </a:ext>
            </a:extLst>
          </p:cNvPr>
          <p:cNvPicPr>
            <a:picLocks noChangeAspect="1"/>
          </p:cNvPicPr>
          <p:nvPr/>
        </p:nvPicPr>
        <p:blipFill>
          <a:blip r:embed="rId2"/>
          <a:stretch>
            <a:fillRect/>
          </a:stretch>
        </p:blipFill>
        <p:spPr>
          <a:xfrm>
            <a:off x="7360921" y="3222427"/>
            <a:ext cx="6271258" cy="3514486"/>
          </a:xfrm>
          <a:prstGeom prst="rect">
            <a:avLst/>
          </a:prstGeom>
        </p:spPr>
      </p:pic>
    </p:spTree>
    <p:extLst>
      <p:ext uri="{BB962C8B-B14F-4D97-AF65-F5344CB8AC3E}">
        <p14:creationId xmlns:p14="http://schemas.microsoft.com/office/powerpoint/2010/main" val="232253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7570-DA76-E409-0106-09F82145A929}"/>
              </a:ext>
            </a:extLst>
          </p:cNvPr>
          <p:cNvSpPr>
            <a:spLocks noGrp="1"/>
          </p:cNvSpPr>
          <p:nvPr>
            <p:ph type="title"/>
          </p:nvPr>
        </p:nvSpPr>
        <p:spPr/>
        <p:txBody>
          <a:bodyPr>
            <a:normAutofit fontScale="90000"/>
          </a:bodyPr>
          <a:lstStyle/>
          <a:p>
            <a:r>
              <a:rPr lang="en-US"/>
              <a:t>How Does Our Target Market Comply With Requirements for Effective Segmentation?</a:t>
            </a:r>
          </a:p>
        </p:txBody>
      </p:sp>
      <p:sp>
        <p:nvSpPr>
          <p:cNvPr id="3" name="Content Placeholder 2">
            <a:extLst>
              <a:ext uri="{FF2B5EF4-FFF2-40B4-BE49-F238E27FC236}">
                <a16:creationId xmlns:a16="http://schemas.microsoft.com/office/drawing/2014/main" id="{51B17499-0B14-7987-C141-31E9BA7EB45A}"/>
              </a:ext>
            </a:extLst>
          </p:cNvPr>
          <p:cNvSpPr>
            <a:spLocks noGrp="1"/>
          </p:cNvSpPr>
          <p:nvPr>
            <p:ph idx="1"/>
          </p:nvPr>
        </p:nvSpPr>
        <p:spPr/>
        <p:txBody>
          <a:bodyPr vert="horz" lIns="91440" tIns="45720" rIns="91440" bIns="45720" rtlCol="0" anchor="t">
            <a:normAutofit/>
          </a:bodyPr>
          <a:lstStyle/>
          <a:p>
            <a:r>
              <a:rPr lang="en-US" b="1"/>
              <a:t>Measurable:</a:t>
            </a:r>
            <a:r>
              <a:rPr lang="en-US"/>
              <a:t> College students can be quantified by enrollment statistics and market research provides data on student preferences, habits, and behavior.</a:t>
            </a:r>
          </a:p>
          <a:p>
            <a:r>
              <a:rPr lang="en-US" b="1"/>
              <a:t>Accessible:</a:t>
            </a:r>
            <a:r>
              <a:rPr lang="en-US"/>
              <a:t> College students can be “accessed” through campus organizations, events, and, most prominently, social media.</a:t>
            </a:r>
          </a:p>
          <a:p>
            <a:r>
              <a:rPr lang="en-US" b="1"/>
              <a:t>Substantial: </a:t>
            </a:r>
            <a:r>
              <a:rPr lang="en-US"/>
              <a:t>A large population of college students who are a prominent consumer market with leading purchasing power in different areas.</a:t>
            </a:r>
          </a:p>
          <a:p>
            <a:r>
              <a:rPr lang="en-US" b="1"/>
              <a:t>Differentiable:</a:t>
            </a:r>
            <a:r>
              <a:rPr lang="en-US"/>
              <a:t> There is diversity in college students based on age, socioeconomic background, gender, academics, and interests which impact their behaviors; therefore, can use different marketing strategies. </a:t>
            </a:r>
          </a:p>
          <a:p>
            <a:r>
              <a:rPr lang="en-US" b="1"/>
              <a:t>Actionable:</a:t>
            </a:r>
            <a:r>
              <a:rPr lang="en-US"/>
              <a:t> Various marketing strategies can be implemented for college students, such as sponsoring campus events…</a:t>
            </a:r>
          </a:p>
        </p:txBody>
      </p:sp>
      <p:pic>
        <p:nvPicPr>
          <p:cNvPr id="5" name="Picture 4" descr="Planet Fitness Logo logo and symbol, meaning, history, PNG">
            <a:extLst>
              <a:ext uri="{FF2B5EF4-FFF2-40B4-BE49-F238E27FC236}">
                <a16:creationId xmlns:a16="http://schemas.microsoft.com/office/drawing/2014/main" id="{C3417DF5-5AEB-DE5F-07DB-DBD34D515CA5}"/>
              </a:ext>
            </a:extLst>
          </p:cNvPr>
          <p:cNvPicPr>
            <a:picLocks noChangeAspect="1"/>
          </p:cNvPicPr>
          <p:nvPr/>
        </p:nvPicPr>
        <p:blipFill>
          <a:blip r:embed="rId3"/>
          <a:stretch>
            <a:fillRect/>
          </a:stretch>
        </p:blipFill>
        <p:spPr>
          <a:xfrm>
            <a:off x="7360921" y="3222427"/>
            <a:ext cx="6271258" cy="3514486"/>
          </a:xfrm>
          <a:prstGeom prst="rect">
            <a:avLst/>
          </a:prstGeom>
        </p:spPr>
      </p:pic>
    </p:spTree>
    <p:extLst>
      <p:ext uri="{BB962C8B-B14F-4D97-AF65-F5344CB8AC3E}">
        <p14:creationId xmlns:p14="http://schemas.microsoft.com/office/powerpoint/2010/main" val="20330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E9AC2-B23D-CAE6-056E-A37A2FDDA6AB}"/>
              </a:ext>
            </a:extLst>
          </p:cNvPr>
          <p:cNvSpPr>
            <a:spLocks noGrp="1"/>
          </p:cNvSpPr>
          <p:nvPr>
            <p:ph type="title"/>
          </p:nvPr>
        </p:nvSpPr>
        <p:spPr/>
        <p:txBody>
          <a:bodyPr/>
          <a:lstStyle/>
          <a:p>
            <a:r>
              <a:rPr lang="en-US"/>
              <a:t>How Will We Serve Our Target Customers</a:t>
            </a:r>
          </a:p>
        </p:txBody>
      </p:sp>
      <p:sp>
        <p:nvSpPr>
          <p:cNvPr id="3" name="Content Placeholder 2">
            <a:extLst>
              <a:ext uri="{FF2B5EF4-FFF2-40B4-BE49-F238E27FC236}">
                <a16:creationId xmlns:a16="http://schemas.microsoft.com/office/drawing/2014/main" id="{6D20D9FF-AA4A-B21F-7993-C420E9D42B47}"/>
              </a:ext>
            </a:extLst>
          </p:cNvPr>
          <p:cNvSpPr>
            <a:spLocks noGrp="1"/>
          </p:cNvSpPr>
          <p:nvPr>
            <p:ph idx="1"/>
          </p:nvPr>
        </p:nvSpPr>
        <p:spPr>
          <a:xfrm>
            <a:off x="677334" y="1834017"/>
            <a:ext cx="8596668" cy="4572336"/>
          </a:xfrm>
        </p:spPr>
        <p:txBody>
          <a:bodyPr vert="horz" lIns="91440" tIns="45720" rIns="91440" bIns="45720" rtlCol="0" anchor="t">
            <a:normAutofit fontScale="92500" lnSpcReduction="10000"/>
          </a:bodyPr>
          <a:lstStyle/>
          <a:p>
            <a:pPr marL="0" indent="0">
              <a:buNone/>
            </a:pPr>
            <a:r>
              <a:rPr lang="en-US">
                <a:solidFill>
                  <a:schemeClr val="tx1"/>
                </a:solidFill>
              </a:rPr>
              <a:t>With College Students being the target market, planet fitness can serve them with things such as:</a:t>
            </a:r>
          </a:p>
          <a:p>
            <a:r>
              <a:rPr lang="en-US" b="1">
                <a:solidFill>
                  <a:schemeClr val="tx1"/>
                </a:solidFill>
                <a:ea typeface="+mn-lt"/>
                <a:cs typeface="+mn-lt"/>
              </a:rPr>
              <a:t>Affordable Memberships</a:t>
            </a:r>
            <a:r>
              <a:rPr lang="en-US">
                <a:solidFill>
                  <a:schemeClr val="tx1"/>
                </a:solidFill>
                <a:ea typeface="+mn-lt"/>
                <a:cs typeface="+mn-lt"/>
              </a:rPr>
              <a:t>: College students often have limited budgets, so offering affordable membership options is crucial. Planet Fitness can provide discounted rates or special student memberships to make their services accessible to this demographic.</a:t>
            </a:r>
            <a:endParaRPr lang="en-US">
              <a:solidFill>
                <a:schemeClr val="tx1"/>
              </a:solidFill>
            </a:endParaRPr>
          </a:p>
          <a:p>
            <a:r>
              <a:rPr lang="en-US" b="1">
                <a:solidFill>
                  <a:schemeClr val="tx1"/>
                </a:solidFill>
                <a:ea typeface="+mn-lt"/>
                <a:cs typeface="+mn-lt"/>
              </a:rPr>
              <a:t>Flexible Hours</a:t>
            </a:r>
            <a:r>
              <a:rPr lang="en-US">
                <a:solidFill>
                  <a:schemeClr val="tx1"/>
                </a:solidFill>
                <a:ea typeface="+mn-lt"/>
                <a:cs typeface="+mn-lt"/>
              </a:rPr>
              <a:t>: Many college students have busy schedules with classes, studying, and extracurricular activities. Providing flexible hours, including late-night or early-morning options, allows students to work out at times that fit their schedules.</a:t>
            </a:r>
            <a:endParaRPr lang="en-US">
              <a:solidFill>
                <a:schemeClr val="tx1"/>
              </a:solidFill>
            </a:endParaRPr>
          </a:p>
          <a:p>
            <a:r>
              <a:rPr lang="en-US" b="1">
                <a:solidFill>
                  <a:schemeClr val="tx1"/>
                </a:solidFill>
                <a:ea typeface="+mn-lt"/>
                <a:cs typeface="+mn-lt"/>
              </a:rPr>
              <a:t>Convenient Locations</a:t>
            </a:r>
            <a:r>
              <a:rPr lang="en-US">
                <a:solidFill>
                  <a:schemeClr val="tx1"/>
                </a:solidFill>
                <a:ea typeface="+mn-lt"/>
                <a:cs typeface="+mn-lt"/>
              </a:rPr>
              <a:t>: Placing gyms near college campuses or in areas easily accessible to students ensures convenience. Proximity to public transportation or within walking distance of campuses can further attract college students.</a:t>
            </a:r>
            <a:endParaRPr lang="en-US">
              <a:solidFill>
                <a:schemeClr val="tx1"/>
              </a:solidFill>
            </a:endParaRPr>
          </a:p>
          <a:p>
            <a:r>
              <a:rPr lang="en-US" b="1">
                <a:solidFill>
                  <a:schemeClr val="tx1"/>
                </a:solidFill>
                <a:ea typeface="+mn-lt"/>
                <a:cs typeface="+mn-lt"/>
              </a:rPr>
              <a:t>Social Atmosphere</a:t>
            </a:r>
            <a:r>
              <a:rPr lang="en-US">
                <a:solidFill>
                  <a:schemeClr val="tx1"/>
                </a:solidFill>
                <a:ea typeface="+mn-lt"/>
                <a:cs typeface="+mn-lt"/>
              </a:rPr>
              <a:t>: College students often seek a sense of community and social interaction. Planet Fitness can create a welcoming and inclusive atmosphere where students feel comfortable working out together. Group classes, social events, or designated student workout times can foster this sense of community</a:t>
            </a:r>
            <a:r>
              <a:rPr lang="en-US">
                <a:solidFill>
                  <a:srgbClr val="ECECEC"/>
                </a:solidFill>
                <a:ea typeface="+mn-lt"/>
                <a:cs typeface="+mn-lt"/>
              </a:rPr>
              <a:t>.</a:t>
            </a:r>
            <a:endParaRPr lang="en-US"/>
          </a:p>
          <a:p>
            <a:endParaRPr lang="en-US"/>
          </a:p>
          <a:p>
            <a:pPr marL="0" indent="0">
              <a:buNone/>
            </a:pPr>
            <a:endParaRPr lang="en-US"/>
          </a:p>
          <a:p>
            <a:endParaRPr lang="en-US"/>
          </a:p>
          <a:p>
            <a:endParaRPr lang="en-US"/>
          </a:p>
          <a:p>
            <a:endParaRPr lang="en-US"/>
          </a:p>
        </p:txBody>
      </p:sp>
      <p:pic>
        <p:nvPicPr>
          <p:cNvPr id="5" name="Picture 4" descr="Planet Fitness Logo logo and symbol, meaning, history, PNG">
            <a:extLst>
              <a:ext uri="{FF2B5EF4-FFF2-40B4-BE49-F238E27FC236}">
                <a16:creationId xmlns:a16="http://schemas.microsoft.com/office/drawing/2014/main" id="{19B8E643-5DA1-A87A-A5E4-886F208F3865}"/>
              </a:ext>
            </a:extLst>
          </p:cNvPr>
          <p:cNvPicPr>
            <a:picLocks noChangeAspect="1"/>
          </p:cNvPicPr>
          <p:nvPr/>
        </p:nvPicPr>
        <p:blipFill>
          <a:blip r:embed="rId2"/>
          <a:stretch>
            <a:fillRect/>
          </a:stretch>
        </p:blipFill>
        <p:spPr>
          <a:xfrm>
            <a:off x="7360921" y="3222427"/>
            <a:ext cx="6271258" cy="3514486"/>
          </a:xfrm>
          <a:prstGeom prst="rect">
            <a:avLst/>
          </a:prstGeom>
        </p:spPr>
      </p:pic>
    </p:spTree>
    <p:extLst>
      <p:ext uri="{BB962C8B-B14F-4D97-AF65-F5344CB8AC3E}">
        <p14:creationId xmlns:p14="http://schemas.microsoft.com/office/powerpoint/2010/main" val="190228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5696-5A9C-047F-664A-B79E6F9EEFC8}"/>
              </a:ext>
            </a:extLst>
          </p:cNvPr>
          <p:cNvSpPr>
            <a:spLocks noGrp="1"/>
          </p:cNvSpPr>
          <p:nvPr>
            <p:ph type="title"/>
          </p:nvPr>
        </p:nvSpPr>
        <p:spPr>
          <a:xfrm>
            <a:off x="504806" y="609600"/>
            <a:ext cx="8596668" cy="1320800"/>
          </a:xfrm>
        </p:spPr>
        <p:txBody>
          <a:bodyPr/>
          <a:lstStyle/>
          <a:p>
            <a:r>
              <a:rPr lang="en-US"/>
              <a:t>Our Product/Service</a:t>
            </a:r>
          </a:p>
        </p:txBody>
      </p:sp>
      <p:sp>
        <p:nvSpPr>
          <p:cNvPr id="3" name="Content Placeholder 2">
            <a:extLst>
              <a:ext uri="{FF2B5EF4-FFF2-40B4-BE49-F238E27FC236}">
                <a16:creationId xmlns:a16="http://schemas.microsoft.com/office/drawing/2014/main" id="{6B93F10E-B023-7E12-3DE3-3E668F747ADC}"/>
              </a:ext>
            </a:extLst>
          </p:cNvPr>
          <p:cNvSpPr>
            <a:spLocks noGrp="1"/>
          </p:cNvSpPr>
          <p:nvPr>
            <p:ph idx="1"/>
          </p:nvPr>
        </p:nvSpPr>
        <p:spPr/>
        <p:txBody>
          <a:bodyPr vert="horz" lIns="91440" tIns="45720" rIns="91440" bIns="45720" rtlCol="0" anchor="t">
            <a:normAutofit lnSpcReduction="10000"/>
          </a:bodyPr>
          <a:lstStyle/>
          <a:p>
            <a:r>
              <a:rPr lang="en-US"/>
              <a:t>Within universities, we will have a Student Ambassador partnership with loyal Planet Fitness college students that will promote Planet Fitness through their social medias, as well as word of mouth to encourage other college students to sign up for the Planet Fitness memberships. </a:t>
            </a:r>
          </a:p>
          <a:p>
            <a:pPr lvl="1">
              <a:buFont typeface="Courier New" charset="2"/>
              <a:buChar char="o"/>
            </a:pPr>
            <a:r>
              <a:rPr lang="en-US"/>
              <a:t>In a recent study, it was found that "76% of individuals surveyed say that they're more likely to trust content shared by 'normal' people than content shared by brands."</a:t>
            </a:r>
          </a:p>
          <a:p>
            <a:pPr lvl="1">
              <a:buFont typeface="Courier New" charset="2"/>
              <a:buChar char="o"/>
            </a:pPr>
            <a:r>
              <a:rPr lang="en-US"/>
              <a:t>Brand Ambassadors:</a:t>
            </a:r>
          </a:p>
          <a:p>
            <a:pPr lvl="2">
              <a:buFont typeface="Wingdings" charset="2"/>
              <a:buChar char="§"/>
            </a:pPr>
            <a:r>
              <a:rPr lang="en-US" sz="1600"/>
              <a:t>Are trusted</a:t>
            </a:r>
          </a:p>
          <a:p>
            <a:pPr lvl="2">
              <a:buFont typeface="Wingdings" charset="2"/>
              <a:buChar char="§"/>
            </a:pPr>
            <a:r>
              <a:rPr lang="en-US" sz="1600"/>
              <a:t>Increase brand visibility</a:t>
            </a:r>
          </a:p>
          <a:p>
            <a:pPr lvl="2">
              <a:buFont typeface="Wingdings" charset="2"/>
              <a:buChar char="§"/>
            </a:pPr>
            <a:r>
              <a:rPr lang="en-US" sz="1600"/>
              <a:t>Amplify social reach and engagement</a:t>
            </a:r>
          </a:p>
          <a:p>
            <a:pPr lvl="2">
              <a:buFont typeface="Wingdings" charset="2"/>
              <a:buChar char="§"/>
            </a:pPr>
            <a:r>
              <a:rPr lang="en-US" sz="1600"/>
              <a:t>Improve sales</a:t>
            </a:r>
          </a:p>
          <a:p>
            <a:pPr lvl="2">
              <a:buFont typeface="Wingdings" charset="2"/>
              <a:buChar char="§"/>
            </a:pPr>
            <a:endParaRPr lang="en-US"/>
          </a:p>
          <a:p>
            <a:pPr lvl="1">
              <a:buFont typeface="Courier New" charset="2"/>
              <a:buChar char="o"/>
            </a:pPr>
            <a:endParaRPr lang="en-US"/>
          </a:p>
          <a:p>
            <a:pPr lvl="1">
              <a:buFont typeface="Courier New" charset="2"/>
              <a:buChar char="o"/>
            </a:pPr>
            <a:endParaRPr lang="en-US"/>
          </a:p>
        </p:txBody>
      </p:sp>
      <p:pic>
        <p:nvPicPr>
          <p:cNvPr id="5" name="Picture 4" descr="Planet Fitness Logo logo and symbol, meaning, history, PNG">
            <a:extLst>
              <a:ext uri="{FF2B5EF4-FFF2-40B4-BE49-F238E27FC236}">
                <a16:creationId xmlns:a16="http://schemas.microsoft.com/office/drawing/2014/main" id="{90B4FFA8-3E4C-B83C-72CF-450FCBD2AE97}"/>
              </a:ext>
            </a:extLst>
          </p:cNvPr>
          <p:cNvPicPr>
            <a:picLocks noChangeAspect="1"/>
          </p:cNvPicPr>
          <p:nvPr/>
        </p:nvPicPr>
        <p:blipFill>
          <a:blip r:embed="rId2"/>
          <a:stretch>
            <a:fillRect/>
          </a:stretch>
        </p:blipFill>
        <p:spPr>
          <a:xfrm>
            <a:off x="7360921" y="3222427"/>
            <a:ext cx="6271258" cy="3514486"/>
          </a:xfrm>
          <a:prstGeom prst="rect">
            <a:avLst/>
          </a:prstGeom>
        </p:spPr>
      </p:pic>
      <p:pic>
        <p:nvPicPr>
          <p:cNvPr id="4" name="Picture 3" descr="Social Media Ambassadors - The Swifty Foundation">
            <a:extLst>
              <a:ext uri="{FF2B5EF4-FFF2-40B4-BE49-F238E27FC236}">
                <a16:creationId xmlns:a16="http://schemas.microsoft.com/office/drawing/2014/main" id="{724B3E2E-BD32-5C90-1D62-C402D9B14AD2}"/>
              </a:ext>
            </a:extLst>
          </p:cNvPr>
          <p:cNvPicPr>
            <a:picLocks noChangeAspect="1"/>
          </p:cNvPicPr>
          <p:nvPr/>
        </p:nvPicPr>
        <p:blipFill rotWithShape="1">
          <a:blip r:embed="rId3"/>
          <a:srcRect l="5423" r="7655" b="-358"/>
          <a:stretch/>
        </p:blipFill>
        <p:spPr>
          <a:xfrm>
            <a:off x="4974543" y="206184"/>
            <a:ext cx="4343403" cy="1720949"/>
          </a:xfrm>
          <a:prstGeom prst="rect">
            <a:avLst/>
          </a:prstGeom>
        </p:spPr>
      </p:pic>
    </p:spTree>
    <p:extLst>
      <p:ext uri="{BB962C8B-B14F-4D97-AF65-F5344CB8AC3E}">
        <p14:creationId xmlns:p14="http://schemas.microsoft.com/office/powerpoint/2010/main" val="349188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AAF4-1D7E-262F-0A90-414185706416}"/>
              </a:ext>
            </a:extLst>
          </p:cNvPr>
          <p:cNvSpPr>
            <a:spLocks noGrp="1"/>
          </p:cNvSpPr>
          <p:nvPr>
            <p:ph type="title"/>
          </p:nvPr>
        </p:nvSpPr>
        <p:spPr/>
        <p:txBody>
          <a:bodyPr/>
          <a:lstStyle/>
          <a:p>
            <a:r>
              <a:rPr lang="en-US"/>
              <a:t>Creating Value For Our Customers</a:t>
            </a:r>
          </a:p>
        </p:txBody>
      </p:sp>
      <p:sp>
        <p:nvSpPr>
          <p:cNvPr id="3" name="Content Placeholder 2">
            <a:extLst>
              <a:ext uri="{FF2B5EF4-FFF2-40B4-BE49-F238E27FC236}">
                <a16:creationId xmlns:a16="http://schemas.microsoft.com/office/drawing/2014/main" id="{DB83A5E9-E730-6E2A-D9C8-B923B1F0CB6C}"/>
              </a:ext>
            </a:extLst>
          </p:cNvPr>
          <p:cNvSpPr>
            <a:spLocks noGrp="1"/>
          </p:cNvSpPr>
          <p:nvPr>
            <p:ph idx="1"/>
          </p:nvPr>
        </p:nvSpPr>
        <p:spPr/>
        <p:txBody>
          <a:bodyPr vert="horz" lIns="91440" tIns="45720" rIns="91440" bIns="45720" rtlCol="0" anchor="t">
            <a:normAutofit fontScale="92500" lnSpcReduction="10000"/>
          </a:bodyPr>
          <a:lstStyle/>
          <a:p>
            <a:r>
              <a:rPr lang="en-US" sz="1900"/>
              <a:t>Students responds well to the sharing of authentic experiences from other students</a:t>
            </a:r>
          </a:p>
          <a:p>
            <a:pPr lvl="1">
              <a:buFont typeface="Courier New" charset="2"/>
              <a:buChar char="o"/>
            </a:pPr>
            <a:r>
              <a:rPr lang="en-US" sz="1700"/>
              <a:t>Ambassadors can relate to the audience and share positive and relatable experiences with college students</a:t>
            </a:r>
          </a:p>
          <a:p>
            <a:r>
              <a:rPr lang="en-US" sz="1900"/>
              <a:t>Opportunity for college students to access valuable information from influential students they can easily reach and trust</a:t>
            </a:r>
          </a:p>
          <a:p>
            <a:pPr lvl="1">
              <a:buFont typeface="Courier New" panose="02070309020205020404" pitchFamily="49" charset="0"/>
              <a:buChar char="o"/>
            </a:pPr>
            <a:r>
              <a:rPr lang="en-US" sz="1700"/>
              <a:t>Direct information on the facilities, classes, memberships, and promotions can be shared, making the consumer aware of the benefits they can take advantage of when joining the gym</a:t>
            </a:r>
          </a:p>
          <a:p>
            <a:pPr lvl="1">
              <a:buFont typeface="Courier New" panose="02070309020205020404" pitchFamily="49" charset="0"/>
              <a:buChar char="o"/>
            </a:pPr>
            <a:r>
              <a:rPr lang="en-US" sz="1700"/>
              <a:t>Consumers have direct access to a trust individual who can make sure any issues, needs or preferences are being brought up and address by the gyms</a:t>
            </a:r>
          </a:p>
          <a:p>
            <a:r>
              <a:rPr lang="en-US" sz="1900"/>
              <a:t>Consumers receive the chance to get involved in a sense of community regarding Planet Fitness built on campus by the ambassadors</a:t>
            </a:r>
          </a:p>
          <a:p>
            <a:pPr lvl="1">
              <a:buFont typeface="Courier New" charset="2"/>
              <a:buChar char="o"/>
            </a:pPr>
            <a:endParaRPr lang="en-US"/>
          </a:p>
          <a:p>
            <a:pPr lvl="1">
              <a:buFont typeface="Courier New" charset="2"/>
              <a:buChar char="o"/>
            </a:pPr>
            <a:endParaRPr lang="en-US"/>
          </a:p>
        </p:txBody>
      </p:sp>
      <p:pic>
        <p:nvPicPr>
          <p:cNvPr id="5" name="Picture 4" descr="Planet Fitness Logo logo and symbol, meaning, history, PNG">
            <a:extLst>
              <a:ext uri="{FF2B5EF4-FFF2-40B4-BE49-F238E27FC236}">
                <a16:creationId xmlns:a16="http://schemas.microsoft.com/office/drawing/2014/main" id="{6D2F4582-D03F-C2A4-2991-1C3617BAFE21}"/>
              </a:ext>
            </a:extLst>
          </p:cNvPr>
          <p:cNvPicPr>
            <a:picLocks noChangeAspect="1"/>
          </p:cNvPicPr>
          <p:nvPr/>
        </p:nvPicPr>
        <p:blipFill>
          <a:blip r:embed="rId3"/>
          <a:stretch>
            <a:fillRect/>
          </a:stretch>
        </p:blipFill>
        <p:spPr>
          <a:xfrm>
            <a:off x="7360921" y="3222427"/>
            <a:ext cx="6271258" cy="3514486"/>
          </a:xfrm>
          <a:prstGeom prst="rect">
            <a:avLst/>
          </a:prstGeom>
        </p:spPr>
      </p:pic>
    </p:spTree>
    <p:extLst>
      <p:ext uri="{BB962C8B-B14F-4D97-AF65-F5344CB8AC3E}">
        <p14:creationId xmlns:p14="http://schemas.microsoft.com/office/powerpoint/2010/main" val="363621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213A-C74A-8370-2B86-1998CE6B921C}"/>
              </a:ext>
            </a:extLst>
          </p:cNvPr>
          <p:cNvSpPr>
            <a:spLocks noGrp="1"/>
          </p:cNvSpPr>
          <p:nvPr>
            <p:ph type="title"/>
          </p:nvPr>
        </p:nvSpPr>
        <p:spPr/>
        <p:txBody>
          <a:bodyPr/>
          <a:lstStyle/>
          <a:p>
            <a:r>
              <a:rPr lang="en-US"/>
              <a:t>Supporting Core Values of Planet Fitness</a:t>
            </a:r>
          </a:p>
        </p:txBody>
      </p:sp>
      <p:sp>
        <p:nvSpPr>
          <p:cNvPr id="3" name="Content Placeholder 2">
            <a:extLst>
              <a:ext uri="{FF2B5EF4-FFF2-40B4-BE49-F238E27FC236}">
                <a16:creationId xmlns:a16="http://schemas.microsoft.com/office/drawing/2014/main" id="{DB964A2C-0760-6250-CF05-2EE0BA6D5B02}"/>
              </a:ext>
            </a:extLst>
          </p:cNvPr>
          <p:cNvSpPr>
            <a:spLocks noGrp="1"/>
          </p:cNvSpPr>
          <p:nvPr>
            <p:ph idx="1"/>
          </p:nvPr>
        </p:nvSpPr>
        <p:spPr/>
        <p:txBody>
          <a:bodyPr vert="horz" lIns="91440" tIns="45720" rIns="91440" bIns="45720" rtlCol="0" anchor="t">
            <a:normAutofit/>
          </a:bodyPr>
          <a:lstStyle/>
          <a:p>
            <a:r>
              <a:rPr lang="en-US"/>
              <a:t>Planet fitness flexes its core values as a judgement-free zone mostly in its advertising</a:t>
            </a:r>
          </a:p>
          <a:p>
            <a:r>
              <a:rPr lang="en-US"/>
              <a:t>Planet Fitness also prides itself on its affordability as compared to other similar gym establishments</a:t>
            </a:r>
          </a:p>
          <a:p>
            <a:r>
              <a:rPr lang="en-US"/>
              <a:t>Cleanliness is also a pillar of Planet Fitness's core values and is renowned by its customers</a:t>
            </a:r>
          </a:p>
          <a:p>
            <a:r>
              <a:rPr lang="en-US"/>
              <a:t>Overall inclusivity is also a pillar in Planet Fitness's core values and is something that has only become more important in recent years</a:t>
            </a:r>
          </a:p>
          <a:p>
            <a:r>
              <a:rPr lang="en-US"/>
              <a:t>Finally, a non-intimidating atmosphere is the cornerstone of Planet Fitness's success</a:t>
            </a:r>
          </a:p>
        </p:txBody>
      </p:sp>
      <p:pic>
        <p:nvPicPr>
          <p:cNvPr id="5" name="Picture 4" descr="Planet Fitness Logo logo and symbol, meaning, history, PNG">
            <a:extLst>
              <a:ext uri="{FF2B5EF4-FFF2-40B4-BE49-F238E27FC236}">
                <a16:creationId xmlns:a16="http://schemas.microsoft.com/office/drawing/2014/main" id="{89374B8C-5EC6-1713-B59D-1FEF81C4DD52}"/>
              </a:ext>
            </a:extLst>
          </p:cNvPr>
          <p:cNvPicPr>
            <a:picLocks noChangeAspect="1"/>
          </p:cNvPicPr>
          <p:nvPr/>
        </p:nvPicPr>
        <p:blipFill>
          <a:blip r:embed="rId3"/>
          <a:stretch>
            <a:fillRect/>
          </a:stretch>
        </p:blipFill>
        <p:spPr>
          <a:xfrm>
            <a:off x="7360921" y="3222427"/>
            <a:ext cx="6271258" cy="3514486"/>
          </a:xfrm>
          <a:prstGeom prst="rect">
            <a:avLst/>
          </a:prstGeom>
        </p:spPr>
      </p:pic>
    </p:spTree>
    <p:extLst>
      <p:ext uri="{BB962C8B-B14F-4D97-AF65-F5344CB8AC3E}">
        <p14:creationId xmlns:p14="http://schemas.microsoft.com/office/powerpoint/2010/main" val="223028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7D06-67E6-33D8-0FD3-2BADDE9B76B7}"/>
              </a:ext>
            </a:extLst>
          </p:cNvPr>
          <p:cNvSpPr>
            <a:spLocks noGrp="1"/>
          </p:cNvSpPr>
          <p:nvPr>
            <p:ph type="title"/>
          </p:nvPr>
        </p:nvSpPr>
        <p:spPr/>
        <p:txBody>
          <a:bodyPr/>
          <a:lstStyle/>
          <a:p>
            <a:r>
              <a:rPr lang="en-US"/>
              <a:t>Profitability</a:t>
            </a:r>
          </a:p>
        </p:txBody>
      </p:sp>
      <p:sp>
        <p:nvSpPr>
          <p:cNvPr id="3" name="Content Placeholder 2">
            <a:extLst>
              <a:ext uri="{FF2B5EF4-FFF2-40B4-BE49-F238E27FC236}">
                <a16:creationId xmlns:a16="http://schemas.microsoft.com/office/drawing/2014/main" id="{E8B45FA5-F52D-6EB7-9202-FD5310998747}"/>
              </a:ext>
            </a:extLst>
          </p:cNvPr>
          <p:cNvSpPr>
            <a:spLocks noGrp="1"/>
          </p:cNvSpPr>
          <p:nvPr>
            <p:ph idx="1"/>
          </p:nvPr>
        </p:nvSpPr>
        <p:spPr>
          <a:xfrm>
            <a:off x="341158" y="1083224"/>
            <a:ext cx="8596668" cy="6395691"/>
          </a:xfrm>
        </p:spPr>
        <p:txBody>
          <a:bodyPr vert="horz" lIns="91440" tIns="45720" rIns="91440" bIns="45720" rtlCol="0" anchor="t">
            <a:normAutofit fontScale="77500" lnSpcReduction="20000"/>
          </a:bodyPr>
          <a:lstStyle/>
          <a:p>
            <a:endParaRPr lang="en-US">
              <a:solidFill>
                <a:schemeClr val="tx1"/>
              </a:solidFill>
            </a:endParaRPr>
          </a:p>
          <a:p>
            <a:r>
              <a:rPr lang="en-US" b="1">
                <a:solidFill>
                  <a:schemeClr val="tx1"/>
                </a:solidFill>
                <a:ea typeface="+mn-lt"/>
                <a:cs typeface="+mn-lt"/>
              </a:rPr>
              <a:t>Word of Mouth Marketing</a:t>
            </a:r>
            <a:r>
              <a:rPr lang="en-US">
                <a:solidFill>
                  <a:schemeClr val="tx1"/>
                </a:solidFill>
                <a:ea typeface="+mn-lt"/>
                <a:cs typeface="+mn-lt"/>
              </a:rPr>
              <a:t>: Student Ambassadors can leverage their personal networks within the university to spread positive word of mouth about Planet Fitness. This grassroots approach can be highly effective in reaching a large number of potential customers who trust recommendations from their peers.</a:t>
            </a:r>
            <a:endParaRPr lang="en-US">
              <a:solidFill>
                <a:schemeClr val="tx1"/>
              </a:solidFill>
            </a:endParaRPr>
          </a:p>
          <a:p>
            <a:r>
              <a:rPr lang="en-US" b="1">
                <a:solidFill>
                  <a:schemeClr val="tx1"/>
                </a:solidFill>
                <a:ea typeface="+mn-lt"/>
                <a:cs typeface="+mn-lt"/>
              </a:rPr>
              <a:t>Social Media Promotion</a:t>
            </a:r>
            <a:r>
              <a:rPr lang="en-US">
                <a:solidFill>
                  <a:schemeClr val="tx1"/>
                </a:solidFill>
                <a:ea typeface="+mn-lt"/>
                <a:cs typeface="+mn-lt"/>
              </a:rPr>
              <a:t>: Leveraging social media platforms, particularly those popular among college students such as Instagram, TikTok, and Snapchat, Student Ambassadors can create engaging content to showcase the benefits of Planet Fitness memberships. By sharing their fitness journeys, workout routines, and experiences at Planet Fitness, they can attract the attention of their peers and encourage them to join.</a:t>
            </a:r>
            <a:endParaRPr lang="en-US">
              <a:solidFill>
                <a:schemeClr val="tx1"/>
              </a:solidFill>
            </a:endParaRPr>
          </a:p>
          <a:p>
            <a:r>
              <a:rPr lang="en-US" b="1">
                <a:solidFill>
                  <a:schemeClr val="tx1"/>
                </a:solidFill>
                <a:ea typeface="+mn-lt"/>
                <a:cs typeface="+mn-lt"/>
              </a:rPr>
              <a:t>Targeted Marketing</a:t>
            </a:r>
            <a:r>
              <a:rPr lang="en-US">
                <a:solidFill>
                  <a:schemeClr val="tx1"/>
                </a:solidFill>
                <a:ea typeface="+mn-lt"/>
                <a:cs typeface="+mn-lt"/>
              </a:rPr>
              <a:t>: Partnering with Student Ambassadors allows Planet Fitness to target a specific demographic - college students. This group often seeks affordable fitness options that fit their busy schedules and limited budgets. By tapping into this market segment, Planet Fitness can increase its membership base and revenue.</a:t>
            </a:r>
            <a:endParaRPr lang="en-US">
              <a:solidFill>
                <a:schemeClr val="tx1"/>
              </a:solidFill>
            </a:endParaRPr>
          </a:p>
          <a:p>
            <a:r>
              <a:rPr lang="en-US" b="1">
                <a:solidFill>
                  <a:schemeClr val="tx1"/>
                </a:solidFill>
                <a:ea typeface="+mn-lt"/>
                <a:cs typeface="+mn-lt"/>
              </a:rPr>
              <a:t>Brand Awareness</a:t>
            </a:r>
            <a:r>
              <a:rPr lang="en-US">
                <a:solidFill>
                  <a:schemeClr val="tx1"/>
                </a:solidFill>
                <a:ea typeface="+mn-lt"/>
                <a:cs typeface="+mn-lt"/>
              </a:rPr>
              <a:t>: The Student Ambassador program can significantly enhance brand visibility and awareness among college students. By actively engaging with the student community on campus and online, Planet Fitness can establish itself as a go-to fitness option for young adults, leading to increased foot traffic and membership sign-ups.</a:t>
            </a:r>
            <a:endParaRPr lang="en-US">
              <a:solidFill>
                <a:schemeClr val="tx1"/>
              </a:solidFill>
            </a:endParaRPr>
          </a:p>
          <a:p>
            <a:r>
              <a:rPr lang="en-US" b="1">
                <a:solidFill>
                  <a:schemeClr val="tx1"/>
                </a:solidFill>
                <a:ea typeface="+mn-lt"/>
                <a:cs typeface="+mn-lt"/>
              </a:rPr>
              <a:t>Long-Term Customer Loyalty</a:t>
            </a:r>
            <a:r>
              <a:rPr lang="en-US">
                <a:solidFill>
                  <a:schemeClr val="tx1"/>
                </a:solidFill>
                <a:ea typeface="+mn-lt"/>
                <a:cs typeface="+mn-lt"/>
              </a:rPr>
              <a:t>: Engaging college students through the Student Ambassador program not only drives immediate membership sign-ups but also cultivates long-term customer loyalty. By fostering positive relationships with students during their university years, Planet Fitness can potentially retain them as members even after they graduate, thus ensuring continued profitability.</a:t>
            </a:r>
            <a:endParaRPr lang="en-US">
              <a:solidFill>
                <a:schemeClr val="tx1"/>
              </a:solidFill>
            </a:endParaRPr>
          </a:p>
          <a:p>
            <a:r>
              <a:rPr lang="en-US" b="1">
                <a:solidFill>
                  <a:schemeClr val="tx1"/>
                </a:solidFill>
                <a:ea typeface="+mn-lt"/>
                <a:cs typeface="+mn-lt"/>
              </a:rPr>
              <a:t>Partnership Opportunities</a:t>
            </a:r>
            <a:r>
              <a:rPr lang="en-US">
                <a:solidFill>
                  <a:schemeClr val="tx1"/>
                </a:solidFill>
                <a:ea typeface="+mn-lt"/>
                <a:cs typeface="+mn-lt"/>
              </a:rPr>
              <a:t>: Collaborating with universities to establish the Student Ambassador program can open up additional partnership opportunities. For example, Planet Fitness could offer exclusive discounts or promotions for students, further incentivizing them to join and promoting brand loyalty.</a:t>
            </a:r>
            <a:endParaRPr lang="en-US">
              <a:solidFill>
                <a:schemeClr val="tx1"/>
              </a:solidFill>
            </a:endParaRPr>
          </a:p>
          <a:p>
            <a:endParaRPr lang="en-US"/>
          </a:p>
          <a:p>
            <a:pPr marL="0" indent="0">
              <a:buNone/>
            </a:pPr>
            <a:br>
              <a:rPr lang="en-US"/>
            </a:br>
            <a:endParaRPr lang="en-US"/>
          </a:p>
          <a:p>
            <a:endParaRPr lang="en-US"/>
          </a:p>
        </p:txBody>
      </p:sp>
      <p:pic>
        <p:nvPicPr>
          <p:cNvPr id="5" name="Picture 4" descr="Planet Fitness Logo logo and symbol, meaning, history, PNG">
            <a:extLst>
              <a:ext uri="{FF2B5EF4-FFF2-40B4-BE49-F238E27FC236}">
                <a16:creationId xmlns:a16="http://schemas.microsoft.com/office/drawing/2014/main" id="{66DC21B3-177B-2306-43B8-5B0F70051206}"/>
              </a:ext>
            </a:extLst>
          </p:cNvPr>
          <p:cNvPicPr>
            <a:picLocks noChangeAspect="1"/>
          </p:cNvPicPr>
          <p:nvPr/>
        </p:nvPicPr>
        <p:blipFill>
          <a:blip r:embed="rId2"/>
          <a:stretch>
            <a:fillRect/>
          </a:stretch>
        </p:blipFill>
        <p:spPr>
          <a:xfrm>
            <a:off x="7360921" y="3222427"/>
            <a:ext cx="6271258" cy="3514486"/>
          </a:xfrm>
          <a:prstGeom prst="rect">
            <a:avLst/>
          </a:prstGeom>
        </p:spPr>
      </p:pic>
    </p:spTree>
    <p:extLst>
      <p:ext uri="{BB962C8B-B14F-4D97-AF65-F5344CB8AC3E}">
        <p14:creationId xmlns:p14="http://schemas.microsoft.com/office/powerpoint/2010/main" val="354861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0263-D4B4-626E-8B59-A8692F9B724A}"/>
              </a:ext>
            </a:extLst>
          </p:cNvPr>
          <p:cNvSpPr>
            <a:spLocks noGrp="1"/>
          </p:cNvSpPr>
          <p:nvPr>
            <p:ph type="title"/>
          </p:nvPr>
        </p:nvSpPr>
        <p:spPr/>
        <p:txBody>
          <a:bodyPr/>
          <a:lstStyle/>
          <a:p>
            <a:r>
              <a:rPr lang="en-US"/>
              <a:t>Our Competitive Advantage</a:t>
            </a:r>
          </a:p>
        </p:txBody>
      </p:sp>
      <p:sp>
        <p:nvSpPr>
          <p:cNvPr id="3" name="Content Placeholder 2">
            <a:extLst>
              <a:ext uri="{FF2B5EF4-FFF2-40B4-BE49-F238E27FC236}">
                <a16:creationId xmlns:a16="http://schemas.microsoft.com/office/drawing/2014/main" id="{835D1D28-121F-44A9-C8F3-1E9964AAD7DC}"/>
              </a:ext>
            </a:extLst>
          </p:cNvPr>
          <p:cNvSpPr>
            <a:spLocks noGrp="1"/>
          </p:cNvSpPr>
          <p:nvPr>
            <p:ph idx="1"/>
          </p:nvPr>
        </p:nvSpPr>
        <p:spPr>
          <a:xfrm>
            <a:off x="495288" y="2175371"/>
            <a:ext cx="8596668" cy="3880773"/>
          </a:xfrm>
        </p:spPr>
        <p:txBody>
          <a:bodyPr vert="horz" lIns="91440" tIns="45720" rIns="91440" bIns="45720" rtlCol="0" anchor="t">
            <a:normAutofit/>
          </a:bodyPr>
          <a:lstStyle/>
          <a:p>
            <a:r>
              <a:rPr lang="en-US"/>
              <a:t>Our method of social advertising instills a unique trust between the customer and Planet Fitness itself</a:t>
            </a:r>
          </a:p>
          <a:p>
            <a:r>
              <a:rPr lang="en-US"/>
              <a:t>Achieving health benefits in an inclusive and judgement free zone is an added benefit to Planet Fitness's unique value proposition</a:t>
            </a:r>
          </a:p>
          <a:p>
            <a:r>
              <a:rPr lang="en-US"/>
              <a:t>If Planet Fitness can successfully engage college aged students and provide them quality services then they can capture these customers business for their entire life</a:t>
            </a:r>
          </a:p>
        </p:txBody>
      </p:sp>
      <p:pic>
        <p:nvPicPr>
          <p:cNvPr id="5" name="Picture 4" descr="Planet Fitness Logo logo and symbol, meaning, history, PNG">
            <a:extLst>
              <a:ext uri="{FF2B5EF4-FFF2-40B4-BE49-F238E27FC236}">
                <a16:creationId xmlns:a16="http://schemas.microsoft.com/office/drawing/2014/main" id="{B5B26E0A-7465-6459-588D-CEF7BD2B52A8}"/>
              </a:ext>
            </a:extLst>
          </p:cNvPr>
          <p:cNvPicPr>
            <a:picLocks noChangeAspect="1"/>
          </p:cNvPicPr>
          <p:nvPr/>
        </p:nvPicPr>
        <p:blipFill>
          <a:blip r:embed="rId3"/>
          <a:stretch>
            <a:fillRect/>
          </a:stretch>
        </p:blipFill>
        <p:spPr>
          <a:xfrm>
            <a:off x="7360921" y="3222427"/>
            <a:ext cx="6271258" cy="3514486"/>
          </a:xfrm>
          <a:prstGeom prst="rect">
            <a:avLst/>
          </a:prstGeom>
        </p:spPr>
      </p:pic>
    </p:spTree>
    <p:extLst>
      <p:ext uri="{BB962C8B-B14F-4D97-AF65-F5344CB8AC3E}">
        <p14:creationId xmlns:p14="http://schemas.microsoft.com/office/powerpoint/2010/main" val="757721625"/>
      </p:ext>
    </p:extLst>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0</TotalTime>
  <Words>1163</Words>
  <Application>Microsoft Macintosh PowerPoint</Application>
  <PresentationFormat>Widescreen</PresentationFormat>
  <Paragraphs>68</Paragraphs>
  <Slides>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Calibri</vt:lpstr>
      <vt:lpstr>Courier New</vt:lpstr>
      <vt:lpstr>Trebuchet MS</vt:lpstr>
      <vt:lpstr>Wingdings</vt:lpstr>
      <vt:lpstr>Wingdings 3</vt:lpstr>
      <vt:lpstr>Facet</vt:lpstr>
      <vt:lpstr>Planet Fitness Proposal Student Ambassador Program</vt:lpstr>
      <vt:lpstr>Our Target Market</vt:lpstr>
      <vt:lpstr>How Does Our Target Market Comply With Requirements for Effective Segmentation?</vt:lpstr>
      <vt:lpstr>How Will We Serve Our Target Customers</vt:lpstr>
      <vt:lpstr>Our Product/Service</vt:lpstr>
      <vt:lpstr>Creating Value For Our Customers</vt:lpstr>
      <vt:lpstr>Supporting Core Values of Planet Fitness</vt:lpstr>
      <vt:lpstr>Profitability</vt:lpstr>
      <vt:lpstr>Our Competitive Advantage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Shutt, Liliana E.</cp:lastModifiedBy>
  <cp:revision>2</cp:revision>
  <dcterms:created xsi:type="dcterms:W3CDTF">2024-03-01T00:10:19Z</dcterms:created>
  <dcterms:modified xsi:type="dcterms:W3CDTF">2025-04-09T16:25:19Z</dcterms:modified>
</cp:coreProperties>
</file>